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3"/>
  </p:notesMasterIdLst>
  <p:sldIdLst>
    <p:sldId id="259" r:id="rId2"/>
    <p:sldId id="282" r:id="rId3"/>
    <p:sldId id="299" r:id="rId4"/>
    <p:sldId id="472" r:id="rId5"/>
    <p:sldId id="398" r:id="rId6"/>
    <p:sldId id="402" r:id="rId7"/>
    <p:sldId id="401" r:id="rId8"/>
    <p:sldId id="298" r:id="rId9"/>
    <p:sldId id="394" r:id="rId10"/>
    <p:sldId id="395" r:id="rId11"/>
    <p:sldId id="396" r:id="rId12"/>
    <p:sldId id="397" r:id="rId13"/>
    <p:sldId id="399" r:id="rId14"/>
    <p:sldId id="400" r:id="rId15"/>
    <p:sldId id="409" r:id="rId16"/>
    <p:sldId id="410" r:id="rId17"/>
    <p:sldId id="411" r:id="rId18"/>
    <p:sldId id="417" r:id="rId19"/>
    <p:sldId id="412" r:id="rId20"/>
    <p:sldId id="416" r:id="rId21"/>
    <p:sldId id="415" r:id="rId22"/>
    <p:sldId id="300" r:id="rId23"/>
    <p:sldId id="315" r:id="rId24"/>
    <p:sldId id="316" r:id="rId25"/>
    <p:sldId id="312" r:id="rId26"/>
    <p:sldId id="317" r:id="rId27"/>
    <p:sldId id="311" r:id="rId28"/>
    <p:sldId id="313" r:id="rId29"/>
    <p:sldId id="318" r:id="rId30"/>
    <p:sldId id="314" r:id="rId31"/>
    <p:sldId id="450" r:id="rId32"/>
    <p:sldId id="451" r:id="rId33"/>
    <p:sldId id="452" r:id="rId34"/>
    <p:sldId id="453" r:id="rId35"/>
    <p:sldId id="301" r:id="rId36"/>
    <p:sldId id="320" r:id="rId37"/>
    <p:sldId id="319" r:id="rId38"/>
    <p:sldId id="321" r:id="rId39"/>
    <p:sldId id="563" r:id="rId40"/>
    <p:sldId id="562" r:id="rId41"/>
    <p:sldId id="458" r:id="rId42"/>
    <p:sldId id="572" r:id="rId43"/>
    <p:sldId id="484" r:id="rId44"/>
    <p:sldId id="303" r:id="rId45"/>
    <p:sldId id="485" r:id="rId46"/>
    <p:sldId id="486" r:id="rId47"/>
    <p:sldId id="488" r:id="rId48"/>
    <p:sldId id="489" r:id="rId49"/>
    <p:sldId id="491" r:id="rId50"/>
    <p:sldId id="492" r:id="rId51"/>
    <p:sldId id="494" r:id="rId52"/>
    <p:sldId id="495" r:id="rId53"/>
    <p:sldId id="512" r:id="rId54"/>
    <p:sldId id="497" r:id="rId55"/>
    <p:sldId id="498" r:id="rId56"/>
    <p:sldId id="500" r:id="rId57"/>
    <p:sldId id="501" r:id="rId58"/>
    <p:sldId id="502" r:id="rId59"/>
    <p:sldId id="503" r:id="rId60"/>
    <p:sldId id="513" r:id="rId61"/>
    <p:sldId id="504" r:id="rId62"/>
    <p:sldId id="505" r:id="rId63"/>
    <p:sldId id="506" r:id="rId64"/>
    <p:sldId id="507" r:id="rId65"/>
    <p:sldId id="508" r:id="rId66"/>
    <p:sldId id="509" r:id="rId67"/>
    <p:sldId id="510" r:id="rId68"/>
    <p:sldId id="511" r:id="rId69"/>
    <p:sldId id="514" r:id="rId70"/>
    <p:sldId id="515" r:id="rId71"/>
    <p:sldId id="519" r:id="rId72"/>
    <p:sldId id="520" r:id="rId73"/>
    <p:sldId id="521" r:id="rId74"/>
    <p:sldId id="523" r:id="rId75"/>
    <p:sldId id="522" r:id="rId76"/>
    <p:sldId id="524" r:id="rId77"/>
    <p:sldId id="525" r:id="rId78"/>
    <p:sldId id="526" r:id="rId79"/>
    <p:sldId id="527" r:id="rId80"/>
    <p:sldId id="528" r:id="rId81"/>
    <p:sldId id="529" r:id="rId82"/>
    <p:sldId id="530" r:id="rId83"/>
    <p:sldId id="545" r:id="rId84"/>
    <p:sldId id="531" r:id="rId85"/>
    <p:sldId id="532" r:id="rId86"/>
    <p:sldId id="533" r:id="rId87"/>
    <p:sldId id="534" r:id="rId88"/>
    <p:sldId id="535" r:id="rId89"/>
    <p:sldId id="536" r:id="rId90"/>
    <p:sldId id="546" r:id="rId91"/>
    <p:sldId id="537" r:id="rId92"/>
    <p:sldId id="538" r:id="rId93"/>
    <p:sldId id="539" r:id="rId94"/>
    <p:sldId id="540" r:id="rId95"/>
    <p:sldId id="547" r:id="rId96"/>
    <p:sldId id="541" r:id="rId97"/>
    <p:sldId id="542" r:id="rId98"/>
    <p:sldId id="543" r:id="rId99"/>
    <p:sldId id="544" r:id="rId100"/>
    <p:sldId id="548" r:id="rId101"/>
    <p:sldId id="549" r:id="rId102"/>
    <p:sldId id="550" r:id="rId103"/>
    <p:sldId id="551" r:id="rId104"/>
    <p:sldId id="552" r:id="rId105"/>
    <p:sldId id="553" r:id="rId106"/>
    <p:sldId id="554" r:id="rId107"/>
    <p:sldId id="555" r:id="rId108"/>
    <p:sldId id="556" r:id="rId109"/>
    <p:sldId id="559" r:id="rId110"/>
    <p:sldId id="557" r:id="rId111"/>
    <p:sldId id="558" r:id="rId112"/>
    <p:sldId id="560" r:id="rId113"/>
    <p:sldId id="561" r:id="rId114"/>
    <p:sldId id="571" r:id="rId115"/>
    <p:sldId id="304" r:id="rId116"/>
    <p:sldId id="403" r:id="rId117"/>
    <p:sldId id="404" r:id="rId118"/>
    <p:sldId id="405" r:id="rId119"/>
    <p:sldId id="406" r:id="rId120"/>
    <p:sldId id="408" r:id="rId121"/>
    <p:sldId id="455" r:id="rId122"/>
    <p:sldId id="286" r:id="rId123"/>
    <p:sldId id="297" r:id="rId124"/>
    <p:sldId id="421" r:id="rId125"/>
    <p:sldId id="306" r:id="rId126"/>
    <p:sldId id="420" r:id="rId127"/>
    <p:sldId id="567" r:id="rId128"/>
    <p:sldId id="564" r:id="rId129"/>
    <p:sldId id="565" r:id="rId130"/>
    <p:sldId id="424" r:id="rId131"/>
    <p:sldId id="425" r:id="rId132"/>
    <p:sldId id="566" r:id="rId133"/>
    <p:sldId id="426" r:id="rId134"/>
    <p:sldId id="428" r:id="rId135"/>
    <p:sldId id="569" r:id="rId136"/>
    <p:sldId id="568" r:id="rId137"/>
    <p:sldId id="570" r:id="rId138"/>
    <p:sldId id="419" r:id="rId139"/>
    <p:sldId id="429" r:id="rId140"/>
    <p:sldId id="430" r:id="rId141"/>
    <p:sldId id="307" r:id="rId142"/>
    <p:sldId id="456" r:id="rId143"/>
    <p:sldId id="457" r:id="rId144"/>
    <p:sldId id="431" r:id="rId145"/>
    <p:sldId id="433" r:id="rId146"/>
    <p:sldId id="432" r:id="rId147"/>
    <p:sldId id="459" r:id="rId148"/>
    <p:sldId id="461" r:id="rId149"/>
    <p:sldId id="462" r:id="rId150"/>
    <p:sldId id="464" r:id="rId151"/>
    <p:sldId id="465" r:id="rId152"/>
    <p:sldId id="308" r:id="rId153"/>
    <p:sldId id="434" r:id="rId154"/>
    <p:sldId id="435" r:id="rId155"/>
    <p:sldId id="309" r:id="rId156"/>
    <p:sldId id="437" r:id="rId157"/>
    <p:sldId id="438" r:id="rId158"/>
    <p:sldId id="439" r:id="rId159"/>
    <p:sldId id="440" r:id="rId160"/>
    <p:sldId id="441" r:id="rId161"/>
    <p:sldId id="442" r:id="rId162"/>
    <p:sldId id="443" r:id="rId163"/>
    <p:sldId id="444" r:id="rId164"/>
    <p:sldId id="445" r:id="rId165"/>
    <p:sldId id="446" r:id="rId166"/>
    <p:sldId id="448" r:id="rId167"/>
    <p:sldId id="449" r:id="rId168"/>
    <p:sldId id="469" r:id="rId169"/>
    <p:sldId id="470" r:id="rId170"/>
    <p:sldId id="471" r:id="rId171"/>
    <p:sldId id="466" r:id="rId172"/>
  </p:sldIdLst>
  <p:sldSz cx="9144000" cy="5715000" type="screen16x10"/>
  <p:notesSz cx="6797675" cy="9926638"/>
  <p:embeddedFontLst>
    <p:embeddedFont>
      <p:font typeface="맑은 고딕" panose="020B0503020000020004" pitchFamily="50" charset="-127"/>
      <p:regular r:id="rId174"/>
      <p:bold r:id="rId175"/>
    </p:embeddedFont>
    <p:embeddedFont>
      <p:font typeface="Bahnschrift SemiBold SemiConden" panose="020B0502040204020203" pitchFamily="34" charset="0"/>
      <p:bold r:id="rId176"/>
    </p:embeddedFont>
    <p:embeddedFont>
      <p:font typeface="Source Sans Pro" panose="020B0600000101010101" charset="0"/>
      <p:regular r:id="rId1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F34"/>
    <a:srgbClr val="7A7A7A"/>
    <a:srgbClr val="A9A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50367" autoAdjust="0"/>
  </p:normalViewPr>
  <p:slideViewPr>
    <p:cSldViewPr>
      <p:cViewPr varScale="1">
        <p:scale>
          <a:sx n="54" d="100"/>
          <a:sy n="54" d="100"/>
        </p:scale>
        <p:origin x="2670" y="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3488" y="1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4.fntdata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.fntdata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0C630-4A12-4C61-B992-0F30C1BB2C3B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F08BC-FE39-4E9A-B97E-4BAE5433E9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4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1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93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09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dirty="0" smtClean="0">
                <a:effectLst/>
              </a:rPr>
              <a:t>1) </a:t>
            </a:r>
            <a:r>
              <a:rPr lang="en-US" altLang="ko-KR" dirty="0" err="1" smtClean="0">
                <a:effectLst/>
              </a:rPr>
              <a:t>Zikto</a:t>
            </a:r>
            <a:r>
              <a:rPr lang="en-US" altLang="ko-KR" dirty="0" smtClean="0">
                <a:effectLst/>
              </a:rPr>
              <a:t> Walk</a:t>
            </a:r>
            <a:r>
              <a:rPr lang="ko-KR" altLang="en-US" dirty="0" smtClean="0">
                <a:effectLst/>
              </a:rPr>
              <a:t>가 </a:t>
            </a:r>
            <a:r>
              <a:rPr lang="en-US" altLang="ko-KR" dirty="0" smtClean="0">
                <a:effectLst/>
              </a:rPr>
              <a:t>Advertising Channel</a:t>
            </a:r>
            <a:r>
              <a:rPr lang="ko-KR" altLang="en-US" dirty="0" smtClean="0">
                <a:effectLst/>
              </a:rPr>
              <a:t>을 </a:t>
            </a:r>
            <a:r>
              <a:rPr lang="en-US" altLang="ko-KR" dirty="0" smtClean="0">
                <a:effectLst/>
              </a:rPr>
              <a:t>hopping</a:t>
            </a:r>
            <a:r>
              <a:rPr lang="ko-KR" altLang="en-US" dirty="0" smtClean="0">
                <a:effectLst/>
              </a:rPr>
              <a:t>하면서 </a:t>
            </a:r>
            <a:r>
              <a:rPr lang="en-US" altLang="ko-KR" dirty="0" smtClean="0">
                <a:effectLst/>
              </a:rPr>
              <a:t>Advertising Packet</a:t>
            </a:r>
            <a:r>
              <a:rPr lang="ko-KR" altLang="en-US" dirty="0" smtClean="0">
                <a:effectLst/>
              </a:rPr>
              <a:t>을 보낸다</a:t>
            </a:r>
            <a:r>
              <a:rPr lang="en-US" altLang="ko-KR" dirty="0" smtClean="0">
                <a:effectLst/>
              </a:rPr>
              <a:t>.(</a:t>
            </a:r>
            <a:r>
              <a:rPr lang="en-US" altLang="ko-KR" dirty="0" err="1" smtClean="0">
                <a:effectLst/>
              </a:rPr>
              <a:t>Zikto</a:t>
            </a:r>
            <a:r>
              <a:rPr lang="en-US" altLang="ko-KR" dirty="0" smtClean="0">
                <a:effectLst/>
              </a:rPr>
              <a:t> Walk</a:t>
            </a:r>
            <a:r>
              <a:rPr lang="ko-KR" altLang="en-US" dirty="0" smtClean="0">
                <a:effectLst/>
              </a:rPr>
              <a:t>의 </a:t>
            </a:r>
            <a:r>
              <a:rPr lang="en-US" altLang="ko-KR" dirty="0" smtClean="0">
                <a:effectLst/>
              </a:rPr>
              <a:t>Advertising Packet </a:t>
            </a:r>
            <a:r>
              <a:rPr lang="ko-KR" altLang="en-US" dirty="0" smtClean="0">
                <a:effectLst/>
              </a:rPr>
              <a:t>유형은 </a:t>
            </a:r>
            <a:r>
              <a:rPr lang="en-US" altLang="ko-KR" dirty="0" smtClean="0">
                <a:effectLst/>
              </a:rPr>
              <a:t>ADV_IND</a:t>
            </a:r>
            <a:r>
              <a:rPr lang="ko-KR" altLang="en-US" dirty="0" smtClean="0">
                <a:effectLst/>
              </a:rPr>
              <a:t>이다</a:t>
            </a:r>
            <a:r>
              <a:rPr lang="en-US" altLang="ko-KR" dirty="0" smtClean="0">
                <a:effectLst/>
              </a:rPr>
              <a:t>)</a:t>
            </a:r>
          </a:p>
          <a:p>
            <a:pPr latinLnBrk="1"/>
            <a:r>
              <a:rPr lang="en-US" altLang="ko-KR" dirty="0" smtClean="0">
                <a:effectLst/>
              </a:rPr>
              <a:t>2) iPhone Bluetooth</a:t>
            </a:r>
            <a:r>
              <a:rPr lang="ko-KR" altLang="en-US" dirty="0" smtClean="0">
                <a:effectLst/>
              </a:rPr>
              <a:t>를 켠 후</a:t>
            </a:r>
            <a:r>
              <a:rPr lang="en-US" altLang="ko-KR" dirty="0" smtClean="0">
                <a:effectLst/>
              </a:rPr>
              <a:t>, </a:t>
            </a:r>
            <a:r>
              <a:rPr lang="en-US" altLang="ko-KR" dirty="0" err="1" smtClean="0">
                <a:effectLst/>
              </a:rPr>
              <a:t>Zikto</a:t>
            </a:r>
            <a:r>
              <a:rPr lang="en-US" altLang="ko-KR" dirty="0" smtClean="0">
                <a:effectLst/>
              </a:rPr>
              <a:t> </a:t>
            </a:r>
            <a:r>
              <a:rPr lang="ko-KR" altLang="en-US" dirty="0" err="1" smtClean="0">
                <a:effectLst/>
              </a:rPr>
              <a:t>앱에</a:t>
            </a:r>
            <a:r>
              <a:rPr lang="ko-KR" altLang="en-US" dirty="0" smtClean="0">
                <a:effectLst/>
              </a:rPr>
              <a:t> </a:t>
            </a:r>
            <a:r>
              <a:rPr lang="en-US" altLang="ko-KR" dirty="0" err="1" smtClean="0">
                <a:effectLst/>
              </a:rPr>
              <a:t>Zikto</a:t>
            </a:r>
            <a:r>
              <a:rPr lang="en-US" altLang="ko-KR" dirty="0" smtClean="0">
                <a:effectLst/>
              </a:rPr>
              <a:t> Walk</a:t>
            </a:r>
            <a:r>
              <a:rPr lang="ko-KR" altLang="en-US" dirty="0" smtClean="0">
                <a:effectLst/>
              </a:rPr>
              <a:t>를 등록한다</a:t>
            </a:r>
            <a:r>
              <a:rPr lang="en-US" altLang="ko-KR" dirty="0" smtClean="0">
                <a:effectLst/>
              </a:rPr>
              <a:t>. iPhone</a:t>
            </a:r>
            <a:r>
              <a:rPr lang="ko-KR" altLang="en-US" dirty="0" smtClean="0">
                <a:effectLst/>
              </a:rPr>
              <a:t>은 </a:t>
            </a:r>
            <a:r>
              <a:rPr lang="en-US" altLang="ko-KR" dirty="0" smtClean="0">
                <a:effectLst/>
              </a:rPr>
              <a:t>Advertising Channel</a:t>
            </a:r>
            <a:r>
              <a:rPr lang="ko-KR" altLang="en-US" dirty="0" smtClean="0">
                <a:effectLst/>
              </a:rPr>
              <a:t>을 </a:t>
            </a:r>
            <a:r>
              <a:rPr lang="en-US" altLang="ko-KR" dirty="0" smtClean="0">
                <a:effectLst/>
              </a:rPr>
              <a:t>hopping</a:t>
            </a:r>
            <a:r>
              <a:rPr lang="ko-KR" altLang="en-US" dirty="0" smtClean="0">
                <a:effectLst/>
              </a:rPr>
              <a:t>하면서 </a:t>
            </a:r>
            <a:r>
              <a:rPr lang="en-US" altLang="ko-KR" dirty="0" smtClean="0">
                <a:effectLst/>
              </a:rPr>
              <a:t>Scan</a:t>
            </a:r>
            <a:r>
              <a:rPr lang="ko-KR" altLang="en-US" dirty="0" smtClean="0">
                <a:effectLst/>
              </a:rPr>
              <a:t>을 하다가 연결하려는 </a:t>
            </a:r>
            <a:r>
              <a:rPr lang="en-US" altLang="ko-KR" dirty="0" err="1" smtClean="0">
                <a:effectLst/>
              </a:rPr>
              <a:t>Zikto</a:t>
            </a:r>
            <a:r>
              <a:rPr lang="ko-KR" altLang="en-US" dirty="0" smtClean="0">
                <a:effectLst/>
              </a:rPr>
              <a:t>의 디바이스 이름 등의 추가적인 정보를 </a:t>
            </a:r>
            <a:r>
              <a:rPr lang="ko-KR" altLang="en-US" dirty="0" err="1" smtClean="0">
                <a:effectLst/>
              </a:rPr>
              <a:t>얻기위해</a:t>
            </a:r>
            <a:r>
              <a:rPr lang="ko-KR" altLang="en-US" dirty="0" smtClean="0">
                <a:effectLst/>
              </a:rPr>
              <a:t> </a:t>
            </a:r>
            <a:r>
              <a:rPr lang="en-US" altLang="ko-KR" dirty="0" smtClean="0">
                <a:effectLst/>
              </a:rPr>
              <a:t>SCAN_REQ</a:t>
            </a:r>
            <a:r>
              <a:rPr lang="ko-KR" altLang="en-US" dirty="0" smtClean="0">
                <a:effectLst/>
              </a:rPr>
              <a:t>를 보낸다</a:t>
            </a:r>
            <a:r>
              <a:rPr lang="en-US" altLang="ko-KR" dirty="0" smtClean="0">
                <a:effectLst/>
              </a:rPr>
              <a:t>.</a:t>
            </a:r>
          </a:p>
          <a:p>
            <a:pPr latinLnBrk="1"/>
            <a:r>
              <a:rPr lang="en-US" altLang="ko-KR" dirty="0" smtClean="0">
                <a:effectLst/>
              </a:rPr>
              <a:t>3) SCAN</a:t>
            </a:r>
            <a:r>
              <a:rPr lang="en-US" altLang="ko-KR" i="1" dirty="0" smtClean="0">
                <a:effectLst/>
              </a:rPr>
              <a:t>REQ</a:t>
            </a:r>
            <a:r>
              <a:rPr lang="ko-KR" altLang="en-US" i="1" dirty="0" smtClean="0">
                <a:effectLst/>
              </a:rPr>
              <a:t>를 받은 </a:t>
            </a:r>
            <a:r>
              <a:rPr lang="en-US" altLang="ko-KR" i="1" dirty="0" err="1" smtClean="0">
                <a:effectLst/>
              </a:rPr>
              <a:t>Zikto</a:t>
            </a:r>
            <a:r>
              <a:rPr lang="en-US" altLang="ko-KR" i="1" dirty="0" smtClean="0">
                <a:effectLst/>
              </a:rPr>
              <a:t> Walk</a:t>
            </a:r>
            <a:r>
              <a:rPr lang="ko-KR" altLang="en-US" i="1" dirty="0" smtClean="0">
                <a:effectLst/>
              </a:rPr>
              <a:t>는 </a:t>
            </a:r>
            <a:r>
              <a:rPr lang="en-US" altLang="ko-KR" i="1" dirty="0" smtClean="0">
                <a:effectLst/>
              </a:rPr>
              <a:t>SCAN</a:t>
            </a:r>
            <a:r>
              <a:rPr lang="en-US" altLang="ko-KR" dirty="0" smtClean="0">
                <a:effectLst/>
              </a:rPr>
              <a:t>RSP</a:t>
            </a:r>
            <a:r>
              <a:rPr lang="ko-KR" altLang="en-US" dirty="0" smtClean="0">
                <a:effectLst/>
              </a:rPr>
              <a:t>를 보낸다</a:t>
            </a:r>
            <a:r>
              <a:rPr lang="en-US" altLang="ko-KR" dirty="0" smtClean="0">
                <a:effectLst/>
              </a:rPr>
              <a:t>.</a:t>
            </a:r>
          </a:p>
          <a:p>
            <a:pPr latinLnBrk="1"/>
            <a:r>
              <a:rPr lang="en-US" altLang="ko-KR" dirty="0" smtClean="0">
                <a:effectLst/>
              </a:rPr>
              <a:t>4) Pairing</a:t>
            </a:r>
            <a:r>
              <a:rPr lang="ko-KR" altLang="en-US" dirty="0" smtClean="0">
                <a:effectLst/>
              </a:rPr>
              <a:t>이 완료되고</a:t>
            </a:r>
            <a:r>
              <a:rPr lang="en-US" altLang="ko-KR" dirty="0" smtClean="0">
                <a:effectLst/>
              </a:rPr>
              <a:t>, </a:t>
            </a:r>
            <a:r>
              <a:rPr lang="en-US" altLang="ko-KR" dirty="0" err="1" smtClean="0">
                <a:effectLst/>
              </a:rPr>
              <a:t>Zikto</a:t>
            </a:r>
            <a:r>
              <a:rPr lang="en-US" altLang="ko-KR" dirty="0" smtClean="0">
                <a:effectLst/>
              </a:rPr>
              <a:t> Walk</a:t>
            </a:r>
            <a:r>
              <a:rPr lang="ko-KR" altLang="en-US" dirty="0" smtClean="0">
                <a:effectLst/>
              </a:rPr>
              <a:t>는 다시 </a:t>
            </a:r>
            <a:r>
              <a:rPr lang="en-US" altLang="ko-KR" dirty="0" smtClean="0">
                <a:effectLst/>
              </a:rPr>
              <a:t>Advertising Packet</a:t>
            </a:r>
            <a:r>
              <a:rPr lang="ko-KR" altLang="en-US" dirty="0" smtClean="0">
                <a:effectLst/>
              </a:rPr>
              <a:t>을 다시 일정 주기마다 보낸다</a:t>
            </a:r>
            <a:r>
              <a:rPr lang="en-US" altLang="ko-KR" dirty="0" smtClean="0">
                <a:effectLst/>
              </a:rPr>
              <a:t>.</a:t>
            </a:r>
          </a:p>
          <a:p>
            <a:pPr latinLnBrk="1"/>
            <a:r>
              <a:rPr lang="en-US" altLang="ko-KR" dirty="0" smtClean="0">
                <a:effectLst/>
              </a:rPr>
              <a:t>5) iPhone</a:t>
            </a:r>
            <a:r>
              <a:rPr lang="ko-KR" altLang="en-US" dirty="0" smtClean="0">
                <a:effectLst/>
              </a:rPr>
              <a:t>에서 </a:t>
            </a:r>
            <a:r>
              <a:rPr lang="en-US" altLang="ko-KR" dirty="0" err="1" smtClean="0">
                <a:effectLst/>
              </a:rPr>
              <a:t>Zikto</a:t>
            </a:r>
            <a:r>
              <a:rPr lang="en-US" altLang="ko-KR" dirty="0" smtClean="0">
                <a:effectLst/>
              </a:rPr>
              <a:t> Walk</a:t>
            </a:r>
            <a:r>
              <a:rPr lang="ko-KR" altLang="en-US" dirty="0" smtClean="0">
                <a:effectLst/>
              </a:rPr>
              <a:t>로부터 걸음 수 등의 </a:t>
            </a:r>
            <a:r>
              <a:rPr lang="en-US" altLang="ko-KR" dirty="0" smtClean="0">
                <a:effectLst/>
              </a:rPr>
              <a:t>Data</a:t>
            </a:r>
            <a:r>
              <a:rPr lang="ko-KR" altLang="en-US" dirty="0" smtClean="0">
                <a:effectLst/>
              </a:rPr>
              <a:t>를 받기 위해 </a:t>
            </a:r>
            <a:r>
              <a:rPr lang="en-US" altLang="ko-KR" dirty="0" smtClean="0">
                <a:effectLst/>
              </a:rPr>
              <a:t>Sync </a:t>
            </a:r>
            <a:r>
              <a:rPr lang="ko-KR" altLang="en-US" dirty="0" smtClean="0">
                <a:effectLst/>
              </a:rPr>
              <a:t>버튼을 누른다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이 버튼을 누르면 </a:t>
            </a:r>
            <a:r>
              <a:rPr lang="en-US" altLang="ko-KR" dirty="0" smtClean="0">
                <a:effectLst/>
              </a:rPr>
              <a:t>iPhone</a:t>
            </a:r>
            <a:r>
              <a:rPr lang="ko-KR" altLang="en-US" dirty="0" smtClean="0">
                <a:effectLst/>
              </a:rPr>
              <a:t>은 </a:t>
            </a:r>
            <a:r>
              <a:rPr lang="en-US" altLang="ko-KR" dirty="0" smtClean="0">
                <a:effectLst/>
              </a:rPr>
              <a:t>CONNECT_REQ</a:t>
            </a:r>
            <a:r>
              <a:rPr lang="ko-KR" altLang="en-US" dirty="0" smtClean="0">
                <a:effectLst/>
              </a:rPr>
              <a:t>를 보낸다</a:t>
            </a:r>
            <a:r>
              <a:rPr lang="en-US" altLang="ko-KR" dirty="0" smtClean="0">
                <a:effectLst/>
              </a:rPr>
              <a:t>.</a:t>
            </a:r>
          </a:p>
          <a:p>
            <a:pPr latinLnBrk="1"/>
            <a:r>
              <a:rPr lang="en-US" altLang="ko-KR" dirty="0" smtClean="0">
                <a:effectLst/>
              </a:rPr>
              <a:t>6) </a:t>
            </a:r>
            <a:r>
              <a:rPr lang="en-US" altLang="ko-KR" dirty="0" err="1" smtClean="0">
                <a:effectLst/>
              </a:rPr>
              <a:t>Zikto</a:t>
            </a:r>
            <a:r>
              <a:rPr lang="ko-KR" altLang="en-US" dirty="0" smtClean="0">
                <a:effectLst/>
              </a:rPr>
              <a:t>와 </a:t>
            </a:r>
            <a:r>
              <a:rPr lang="en-US" altLang="ko-KR" dirty="0" smtClean="0">
                <a:effectLst/>
              </a:rPr>
              <a:t>iPhone</a:t>
            </a:r>
            <a:r>
              <a:rPr lang="ko-KR" altLang="en-US" dirty="0" smtClean="0">
                <a:effectLst/>
              </a:rPr>
              <a:t>은 서로 </a:t>
            </a:r>
            <a:r>
              <a:rPr lang="en-US" altLang="ko-KR" dirty="0" smtClean="0">
                <a:effectLst/>
              </a:rPr>
              <a:t>Acknowledging</a:t>
            </a:r>
            <a:r>
              <a:rPr lang="ko-KR" altLang="en-US" dirty="0" smtClean="0">
                <a:effectLst/>
              </a:rPr>
              <a:t>을 시작하고</a:t>
            </a:r>
            <a:r>
              <a:rPr lang="en-US" altLang="ko-KR" dirty="0" smtClean="0">
                <a:effectLst/>
              </a:rPr>
              <a:t>, timing </a:t>
            </a:r>
            <a:r>
              <a:rPr lang="ko-KR" altLang="en-US" dirty="0" smtClean="0">
                <a:effectLst/>
              </a:rPr>
              <a:t>정보 등을 동기화 한다</a:t>
            </a:r>
            <a:r>
              <a:rPr lang="en-US" altLang="ko-KR" dirty="0" smtClean="0">
                <a:effectLst/>
              </a:rPr>
              <a:t>.</a:t>
            </a:r>
          </a:p>
          <a:p>
            <a:pPr latinLnBrk="1"/>
            <a:r>
              <a:rPr lang="en-US" altLang="ko-KR" dirty="0" smtClean="0">
                <a:effectLst/>
              </a:rPr>
              <a:t>7) Connection</a:t>
            </a:r>
            <a:r>
              <a:rPr lang="ko-KR" altLang="en-US" dirty="0" smtClean="0">
                <a:effectLst/>
              </a:rPr>
              <a:t>이 완료된다</a:t>
            </a:r>
            <a:r>
              <a:rPr lang="en-US" altLang="ko-KR" dirty="0" smtClean="0">
                <a:effectLst/>
              </a:rPr>
              <a:t>.</a:t>
            </a:r>
          </a:p>
          <a:p>
            <a:pPr latinLnBrk="1"/>
            <a:r>
              <a:rPr lang="en-US" altLang="ko-KR" dirty="0" smtClean="0">
                <a:effectLst/>
              </a:rPr>
              <a:t>8) Connection</a:t>
            </a:r>
            <a:r>
              <a:rPr lang="ko-KR" altLang="en-US" dirty="0" smtClean="0">
                <a:effectLst/>
              </a:rPr>
              <a:t>이 완료된 후</a:t>
            </a:r>
            <a:r>
              <a:rPr lang="en-US" altLang="ko-KR" dirty="0" smtClean="0">
                <a:effectLst/>
              </a:rPr>
              <a:t>, Service Data, Characteristic Data </a:t>
            </a:r>
            <a:r>
              <a:rPr lang="ko-KR" altLang="en-US" dirty="0" smtClean="0">
                <a:effectLst/>
              </a:rPr>
              <a:t>등에 대한 </a:t>
            </a:r>
            <a:r>
              <a:rPr lang="en-US" altLang="ko-KR" dirty="0" smtClean="0">
                <a:effectLst/>
              </a:rPr>
              <a:t>Data </a:t>
            </a:r>
            <a:r>
              <a:rPr lang="ko-KR" altLang="en-US" dirty="0" smtClean="0">
                <a:effectLst/>
              </a:rPr>
              <a:t>교환이 일어난다</a:t>
            </a:r>
            <a:r>
              <a:rPr lang="en-US" altLang="ko-KR" dirty="0" smtClean="0">
                <a:effectLst/>
              </a:rPr>
              <a:t>.</a:t>
            </a:r>
          </a:p>
          <a:p>
            <a:pPr latinLnBrk="1"/>
            <a:r>
              <a:rPr lang="en-US" altLang="ko-KR" dirty="0" smtClean="0">
                <a:effectLst/>
              </a:rPr>
              <a:t>9) iPhone</a:t>
            </a:r>
            <a:r>
              <a:rPr lang="ko-KR" altLang="en-US" dirty="0" smtClean="0">
                <a:effectLst/>
              </a:rPr>
              <a:t>과 </a:t>
            </a:r>
            <a:r>
              <a:rPr lang="en-US" altLang="ko-KR" dirty="0" err="1" smtClean="0">
                <a:effectLst/>
              </a:rPr>
              <a:t>Zikto</a:t>
            </a:r>
            <a:r>
              <a:rPr lang="en-US" altLang="ko-KR" dirty="0" smtClean="0">
                <a:effectLst/>
              </a:rPr>
              <a:t> Walk</a:t>
            </a:r>
            <a:r>
              <a:rPr lang="ko-KR" altLang="en-US" dirty="0" smtClean="0">
                <a:effectLst/>
              </a:rPr>
              <a:t>간에 </a:t>
            </a:r>
            <a:r>
              <a:rPr lang="en-US" altLang="ko-KR" dirty="0" smtClean="0">
                <a:effectLst/>
              </a:rPr>
              <a:t>Data Sync</a:t>
            </a:r>
            <a:r>
              <a:rPr lang="ko-KR" altLang="en-US" dirty="0" smtClean="0">
                <a:effectLst/>
              </a:rPr>
              <a:t>가 완료되면</a:t>
            </a:r>
            <a:r>
              <a:rPr lang="en-US" altLang="ko-KR" dirty="0" smtClean="0">
                <a:effectLst/>
              </a:rPr>
              <a:t>, Connection</a:t>
            </a:r>
            <a:r>
              <a:rPr lang="ko-KR" altLang="en-US" dirty="0" smtClean="0">
                <a:effectLst/>
              </a:rPr>
              <a:t>이 해제되고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다시 </a:t>
            </a:r>
            <a:r>
              <a:rPr lang="en-US" altLang="ko-KR" dirty="0" smtClean="0">
                <a:effectLst/>
              </a:rPr>
              <a:t>Advertising Packet</a:t>
            </a:r>
            <a:r>
              <a:rPr lang="ko-KR" altLang="en-US" dirty="0" smtClean="0">
                <a:effectLst/>
              </a:rPr>
              <a:t>을 보낸다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이를 그림으로 표현하면 아래와 같다</a:t>
            </a:r>
            <a:r>
              <a:rPr lang="en-US" altLang="ko-KR" dirty="0" smtClean="0">
                <a:effectLst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9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80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81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24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6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38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223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878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F08BC-FE39-4E9A-B97E-4BAE5433E96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3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484354"/>
            <a:ext cx="7772400" cy="11350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4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234196"/>
            <a:ext cx="7772400" cy="1250156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9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84A354-09F9-214F-A2D9-527318C3AA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71356" y="707607"/>
            <a:ext cx="3433092" cy="35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7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9229"/>
            <a:ext cx="8229600" cy="64807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5DDE32-403A-7041-9B3C-18C9AE7FDF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0284" y="5377780"/>
            <a:ext cx="962195" cy="178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68923-D217-CD4C-A69B-A9DDC393AAB1}"/>
              </a:ext>
            </a:extLst>
          </p:cNvPr>
          <p:cNvSpPr txBox="1"/>
          <p:nvPr userDrawn="1"/>
        </p:nvSpPr>
        <p:spPr>
          <a:xfrm>
            <a:off x="251521" y="5402534"/>
            <a:ext cx="1132041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700" b="0" i="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www.sigma-delta.tech</a:t>
            </a:r>
            <a:endParaRPr lang="en-US" sz="700" b="0" i="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58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1" y="228867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C286AD-AEF1-D446-B8C4-7DFDD78C9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0284" y="5377780"/>
            <a:ext cx="962195" cy="1782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2EA7AF-E98E-A241-B04C-91420AFFAC84}"/>
              </a:ext>
            </a:extLst>
          </p:cNvPr>
          <p:cNvSpPr txBox="1"/>
          <p:nvPr userDrawn="1"/>
        </p:nvSpPr>
        <p:spPr>
          <a:xfrm>
            <a:off x="251521" y="5402534"/>
            <a:ext cx="1132041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700" b="0" i="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www.sigma-delta.tech</a:t>
            </a:r>
            <a:endParaRPr lang="en-US" sz="700" b="0" i="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909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19772" y="2425452"/>
            <a:ext cx="4104456" cy="864096"/>
          </a:xfrm>
          <a:prstGeom prst="rect">
            <a:avLst/>
          </a:prstGeom>
        </p:spPr>
        <p:txBody>
          <a:bodyPr/>
          <a:lstStyle>
            <a:lvl1pPr algn="ctr">
              <a:defRPr sz="5000" b="1" i="0" spc="0">
                <a:latin typeface="DIN Condensed" pitchFamily="2" charset="0"/>
                <a:ea typeface="Source Sans Pro" panose="020B0503030403020204" pitchFamily="34" charset="0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7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9" name="그림 7">
            <a:extLst>
              <a:ext uri="{FF2B5EF4-FFF2-40B4-BE49-F238E27FC236}">
                <a16:creationId xmlns:a16="http://schemas.microsoft.com/office/drawing/2014/main" id="{34EAC986-9699-E54C-8A17-9643A07F61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435" y="5359583"/>
            <a:ext cx="962044" cy="225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4A2C0E-180B-8641-A013-1E4D789ED816}"/>
              </a:ext>
            </a:extLst>
          </p:cNvPr>
          <p:cNvSpPr txBox="1"/>
          <p:nvPr userDrawn="1"/>
        </p:nvSpPr>
        <p:spPr>
          <a:xfrm>
            <a:off x="251521" y="5402534"/>
            <a:ext cx="1132041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700" b="0" i="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www.sigma-delta.tech</a:t>
            </a:r>
            <a:endParaRPr lang="en-US" sz="700" b="0" i="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94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1" i="0">
                <a:latin typeface="+mj-lt"/>
                <a:ea typeface="Nanum Gothic ExtraBold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064002"/>
            <a:ext cx="7962021" cy="4098548"/>
          </a:xfrm>
        </p:spPr>
        <p:txBody>
          <a:bodyPr>
            <a:normAutofit/>
          </a:bodyPr>
          <a:lstStyle>
            <a:lvl1pPr>
              <a:buSzPct val="100000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buSzPct val="100000"/>
              <a:defRPr sz="12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buSzPct val="100000"/>
              <a:defRPr sz="11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SzPct val="100000"/>
              <a:defRPr sz="105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buSzPct val="100000"/>
              <a:defRPr sz="10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C3069A-AEBD-7C4E-9941-DB8CA8E95E9E}"/>
              </a:ext>
            </a:extLst>
          </p:cNvPr>
          <p:cNvSpPr/>
          <p:nvPr userDrawn="1"/>
        </p:nvSpPr>
        <p:spPr>
          <a:xfrm>
            <a:off x="539552" y="458007"/>
            <a:ext cx="91440" cy="265176"/>
          </a:xfrm>
          <a:prstGeom prst="rect">
            <a:avLst/>
          </a:prstGeom>
          <a:solidFill>
            <a:srgbClr val="A31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70DFB3-6908-3B4A-822D-ABD73168B7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0284" y="5377780"/>
            <a:ext cx="962195" cy="1782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2999C2-2750-D64F-B4F9-4A4FF179EB8A}"/>
              </a:ext>
            </a:extLst>
          </p:cNvPr>
          <p:cNvSpPr txBox="1"/>
          <p:nvPr userDrawn="1"/>
        </p:nvSpPr>
        <p:spPr>
          <a:xfrm>
            <a:off x="251521" y="5402534"/>
            <a:ext cx="1071127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700" b="0" i="0" dirty="0" err="1">
                <a:latin typeface="+mn-ea"/>
                <a:ea typeface="+mn-ea"/>
              </a:rPr>
              <a:t>www.sigma-delta.tech</a:t>
            </a:r>
            <a:endParaRPr lang="en-US" sz="700" b="0" i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0650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 userDrawn="1">
          <p15:clr>
            <a:srgbClr val="FBAE40"/>
          </p15:clr>
        </p15:guide>
        <p15:guide id="2" orient="horz" pos="3252" userDrawn="1">
          <p15:clr>
            <a:srgbClr val="FBAE40"/>
          </p15:clr>
        </p15:guide>
        <p15:guide id="3" pos="5420" userDrawn="1">
          <p15:clr>
            <a:srgbClr val="FBAE40"/>
          </p15:clr>
        </p15:guide>
        <p15:guide id="4" orient="horz" pos="66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A3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2427" y="458814"/>
            <a:ext cx="7962021" cy="2651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j-lt"/>
                <a:ea typeface="Nanum Gothic ExtraBold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064002"/>
            <a:ext cx="7962021" cy="4098548"/>
          </a:xfrm>
        </p:spPr>
        <p:txBody>
          <a:bodyPr>
            <a:normAutofit/>
          </a:bodyPr>
          <a:lstStyle>
            <a:lvl1pPr>
              <a:buSzPct val="100000"/>
              <a:defRPr sz="14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buSzPct val="100000"/>
              <a:defRPr sz="12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buSzPct val="100000"/>
              <a:defRPr sz="11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SzPct val="100000"/>
              <a:defRPr sz="105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buSzPct val="100000"/>
              <a:defRPr sz="10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C3069A-AEBD-7C4E-9941-DB8CA8E95E9E}"/>
              </a:ext>
            </a:extLst>
          </p:cNvPr>
          <p:cNvSpPr/>
          <p:nvPr userDrawn="1"/>
        </p:nvSpPr>
        <p:spPr>
          <a:xfrm>
            <a:off x="539552" y="458007"/>
            <a:ext cx="91440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999C2-2750-D64F-B4F9-4A4FF179EB8A}"/>
              </a:ext>
            </a:extLst>
          </p:cNvPr>
          <p:cNvSpPr txBox="1"/>
          <p:nvPr userDrawn="1"/>
        </p:nvSpPr>
        <p:spPr>
          <a:xfrm>
            <a:off x="251521" y="5402534"/>
            <a:ext cx="1071127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700" b="0" i="0" dirty="0" err="1">
                <a:solidFill>
                  <a:schemeClr val="bg1"/>
                </a:solidFill>
                <a:latin typeface="+mn-ea"/>
                <a:ea typeface="+mn-ea"/>
              </a:rPr>
              <a:t>www.sigma-delta.tech</a:t>
            </a:r>
            <a:endParaRPr lang="en-US" sz="700" b="0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C974F-3270-AD4A-B744-D1A9F425C4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0284" y="5377780"/>
            <a:ext cx="962195" cy="1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8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3252">
          <p15:clr>
            <a:srgbClr val="FBAE40"/>
          </p15:clr>
        </p15:guide>
        <p15:guide id="3" pos="5420">
          <p15:clr>
            <a:srgbClr val="FBAE40"/>
          </p15:clr>
        </p15:guide>
        <p15:guide id="4" orient="horz" pos="6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1521" y="1057300"/>
            <a:ext cx="4244280" cy="4047836"/>
          </a:xfrm>
        </p:spPr>
        <p:txBody>
          <a:bodyPr>
            <a:normAutofit/>
          </a:bodyPr>
          <a:lstStyle>
            <a:lvl1pPr marL="342896" indent="-342896">
              <a:buSzPct val="100000"/>
              <a:buFontTx/>
              <a:buBlip>
                <a:blip r:embed="rId2"/>
              </a:buBlip>
              <a:defRPr sz="14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742943" indent="-285747">
              <a:buSzPct val="100000"/>
              <a:buFontTx/>
              <a:buBlip>
                <a:blip r:embed="rId2"/>
              </a:buBlip>
              <a:defRPr sz="12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2pPr>
            <a:lvl3pPr marL="1142988" indent="-228597">
              <a:buSzPct val="100000"/>
              <a:buFontTx/>
              <a:buBlip>
                <a:blip r:embed="rId2"/>
              </a:buBlip>
              <a:defRPr sz="11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3pPr>
            <a:lvl4pPr marL="1600184" indent="-228597">
              <a:buSzPct val="100000"/>
              <a:buFontTx/>
              <a:buBlip>
                <a:blip r:embed="rId2"/>
              </a:buBlip>
              <a:defRPr sz="105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4pPr>
            <a:lvl5pPr marL="2057379" indent="-228597">
              <a:buSzPct val="100000"/>
              <a:buFontTx/>
              <a:buBlip>
                <a:blip r:embed="rId2"/>
              </a:buBlip>
              <a:defRPr sz="10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1" y="1057300"/>
            <a:ext cx="4270220" cy="4047836"/>
          </a:xfrm>
        </p:spPr>
        <p:txBody>
          <a:bodyPr>
            <a:normAutofit/>
          </a:bodyPr>
          <a:lstStyle>
            <a:lvl1pPr marL="342896" indent="-342896">
              <a:buSzPct val="100000"/>
              <a:buFontTx/>
              <a:buBlip>
                <a:blip r:embed="rId2"/>
              </a:buBlip>
              <a:defRPr sz="14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742943" indent="-285747">
              <a:buSzPct val="100000"/>
              <a:buFontTx/>
              <a:buBlip>
                <a:blip r:embed="rId2"/>
              </a:buBlip>
              <a:defRPr sz="12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2pPr>
            <a:lvl3pPr marL="1142988" indent="-228597">
              <a:buSzPct val="100000"/>
              <a:buFontTx/>
              <a:buBlip>
                <a:blip r:embed="rId2"/>
              </a:buBlip>
              <a:defRPr sz="11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3pPr>
            <a:lvl4pPr marL="1600184" indent="-228597">
              <a:buSzPct val="100000"/>
              <a:buFontTx/>
              <a:buBlip>
                <a:blip r:embed="rId2"/>
              </a:buBlip>
              <a:defRPr sz="105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4pPr>
            <a:lvl5pPr marL="2057379" indent="-228597">
              <a:buSzPct val="100000"/>
              <a:buFontTx/>
              <a:buBlip>
                <a:blip r:embed="rId2"/>
              </a:buBlip>
              <a:defRPr sz="1000" b="0" i="0">
                <a:latin typeface="Nanum Gothic" panose="020D0604000000000000" pitchFamily="34" charset="-127"/>
                <a:ea typeface="Nanum Gothic" panose="020D0604000000000000" pitchFamily="34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51521" y="266559"/>
            <a:ext cx="8666900" cy="6480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9908BE-705F-1B43-BFF7-8F43792306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0284" y="5377780"/>
            <a:ext cx="962195" cy="1782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9722F1-1C25-984E-A0B2-F0FBD9E82E1A}"/>
              </a:ext>
            </a:extLst>
          </p:cNvPr>
          <p:cNvSpPr txBox="1"/>
          <p:nvPr userDrawn="1"/>
        </p:nvSpPr>
        <p:spPr>
          <a:xfrm>
            <a:off x="251521" y="5402534"/>
            <a:ext cx="1132041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700" b="0" i="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www.sigma-delta.tech</a:t>
            </a:r>
            <a:endParaRPr lang="en-US" sz="700" b="0" i="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51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51521" y="266559"/>
            <a:ext cx="8666900" cy="6480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852FAC-60A8-234A-B855-2821BD2F2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0284" y="5377780"/>
            <a:ext cx="962195" cy="1782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1B36E0-2AB1-5B4B-A4B7-3BE6064EDAD6}"/>
              </a:ext>
            </a:extLst>
          </p:cNvPr>
          <p:cNvSpPr txBox="1"/>
          <p:nvPr userDrawn="1"/>
        </p:nvSpPr>
        <p:spPr>
          <a:xfrm>
            <a:off x="251521" y="5402534"/>
            <a:ext cx="1132041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700" b="0" i="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www.sigma-delta.tech</a:t>
            </a:r>
            <a:endParaRPr lang="en-US" sz="700" b="0" i="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95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36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1" y="227544"/>
            <a:ext cx="3213994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31743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1521" y="1195919"/>
            <a:ext cx="3213994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6E8506-150E-4241-9D4A-CE5DE58399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0284" y="5377780"/>
            <a:ext cx="962195" cy="1782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5F034D-929D-C643-80B2-968434F462AB}"/>
              </a:ext>
            </a:extLst>
          </p:cNvPr>
          <p:cNvSpPr txBox="1"/>
          <p:nvPr userDrawn="1"/>
        </p:nvSpPr>
        <p:spPr>
          <a:xfrm>
            <a:off x="251521" y="5402534"/>
            <a:ext cx="1132041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700" b="0" i="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www.sigma-delta.tech</a:t>
            </a:r>
            <a:endParaRPr lang="en-US" sz="700" b="0" i="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11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2" indent="0">
              <a:buNone/>
              <a:defRPr sz="2000"/>
            </a:lvl5pPr>
            <a:lvl6pPr marL="2285978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A69687-D78F-ED48-9EB0-7CA531C65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0284" y="5377780"/>
            <a:ext cx="962195" cy="1782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DC9CD6-E9B1-E945-A3FA-2AAAE2FBBE04}"/>
              </a:ext>
            </a:extLst>
          </p:cNvPr>
          <p:cNvSpPr txBox="1"/>
          <p:nvPr userDrawn="1"/>
        </p:nvSpPr>
        <p:spPr>
          <a:xfrm>
            <a:off x="251521" y="5402534"/>
            <a:ext cx="1132041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700" b="0" i="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www.sigma-delta.tech</a:t>
            </a:r>
            <a:endParaRPr lang="en-US" sz="700" b="0" i="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00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1" y="1057300"/>
            <a:ext cx="8640960" cy="4047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457200" y="266559"/>
            <a:ext cx="8229600" cy="6480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32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6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391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1" rtl="0" eaLnBrk="1" latinLnBrk="1" hangingPunct="1">
        <a:spcBef>
          <a:spcPct val="20000"/>
        </a:spcBef>
        <a:buSzPct val="70000"/>
        <a:buFontTx/>
        <a:buBlip>
          <a:blip r:embed="rId14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1" hangingPunct="1">
        <a:spcBef>
          <a:spcPct val="20000"/>
        </a:spcBef>
        <a:buSzPct val="70000"/>
        <a:buFontTx/>
        <a:buBlip>
          <a:blip r:embed="rId1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1" hangingPunct="1">
        <a:spcBef>
          <a:spcPct val="20000"/>
        </a:spcBef>
        <a:buSzPct val="70000"/>
        <a:buFontTx/>
        <a:buBlip>
          <a:blip r:embed="rId14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1" hangingPunct="1">
        <a:spcBef>
          <a:spcPct val="20000"/>
        </a:spcBef>
        <a:buSzPct val="70000"/>
        <a:buFontTx/>
        <a:buBlip>
          <a:blip r:embed="rId14"/>
        </a:buBlip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1" hangingPunct="1">
        <a:spcBef>
          <a:spcPct val="20000"/>
        </a:spcBef>
        <a:buSzPct val="70000"/>
        <a:buFontTx/>
        <a:buBlip>
          <a:blip r:embed="rId14"/>
        </a:buBlip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e4d3NmO4-_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VjTBAbZUoME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4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1.jpeg"/><Relationship Id="rId4" Type="http://schemas.openxmlformats.org/officeDocument/2006/relationships/image" Target="../media/image180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ma-delta.tech/in11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ma-delta.tech/in1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sublimetext.com/3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freeware.the-meiers.org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SigmaDeltaTechnologiesInc/SDT-example-pwm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Mmbed/mbed-o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92" y="2375002"/>
            <a:ext cx="4949120" cy="2651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주식회사 시그마델타테크놀로지  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박희정 엔지니어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1560" y="2497460"/>
            <a:ext cx="4968552" cy="576064"/>
          </a:xfrm>
        </p:spPr>
        <p:txBody>
          <a:bodyPr>
            <a:noAutofit/>
          </a:bodyPr>
          <a:lstStyle/>
          <a:p>
            <a:pPr algn="l"/>
            <a:r>
              <a:rPr lang="en-US" altLang="ko-KR" sz="2200" b="1" dirty="0">
                <a:solidFill>
                  <a:schemeClr val="tx1"/>
                </a:solidFill>
                <a:latin typeface="+mj-ea"/>
                <a:ea typeface="+mj-ea"/>
              </a:rPr>
              <a:t>[G-CAMP] </a:t>
            </a:r>
            <a:r>
              <a:rPr lang="ko-KR" altLang="en-US" sz="2200" b="1" dirty="0">
                <a:solidFill>
                  <a:schemeClr val="tx1"/>
                </a:solidFill>
                <a:latin typeface="+mj-ea"/>
                <a:ea typeface="+mj-ea"/>
              </a:rPr>
              <a:t>로봇 암 조립 및 제어 과정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FAA84-DEC4-604E-A29E-8C19C31C8B34}"/>
              </a:ext>
            </a:extLst>
          </p:cNvPr>
          <p:cNvSpPr/>
          <p:nvPr/>
        </p:nvSpPr>
        <p:spPr>
          <a:xfrm>
            <a:off x="539552" y="2754628"/>
            <a:ext cx="91440" cy="265176"/>
          </a:xfrm>
          <a:prstGeom prst="rect">
            <a:avLst/>
          </a:prstGeom>
          <a:solidFill>
            <a:srgbClr val="A31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829775" y="2505291"/>
            <a:ext cx="5484449" cy="3016505"/>
            <a:chOff x="1277102" y="800099"/>
            <a:chExt cx="7481309" cy="41148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136" y="800099"/>
              <a:ext cx="2962275" cy="41148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r="3990"/>
            <a:stretch/>
          </p:blipFill>
          <p:spPr>
            <a:xfrm>
              <a:off x="1277102" y="800099"/>
              <a:ext cx="2889786" cy="408622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DAP Stations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DAP Station</a:t>
            </a:r>
            <a:r>
              <a:rPr lang="ko-KR" altLang="en-US" dirty="0"/>
              <a:t>은 편리한 개발을 위해 </a:t>
            </a:r>
            <a:r>
              <a:rPr lang="en-US" altLang="ko-KR" dirty="0"/>
              <a:t>SDT</a:t>
            </a:r>
            <a:r>
              <a:rPr lang="ko-KR" altLang="en-US" dirty="0"/>
              <a:t>에서 제공하는 확장된 </a:t>
            </a:r>
            <a:r>
              <a:rPr lang="en-US" altLang="ko-KR" dirty="0"/>
              <a:t>board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쉽고 이해하기 쉬운 인터페이스로 되어 있고</a:t>
            </a:r>
            <a:r>
              <a:rPr lang="en-US" altLang="ko-KR" dirty="0"/>
              <a:t>,</a:t>
            </a:r>
            <a:r>
              <a:rPr lang="ko-KR" altLang="en-US" dirty="0"/>
              <a:t> 모든 핀들이 외부로 나와있어 편리한 디버깅 기능을 제공한다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독립적으로는 동작하지 않는다</a:t>
            </a:r>
            <a:r>
              <a:rPr lang="en-US" altLang="ko-KR" dirty="0"/>
              <a:t>. SDT Board</a:t>
            </a:r>
            <a:r>
              <a:rPr lang="ko-KR" altLang="en-US" dirty="0"/>
              <a:t>와 </a:t>
            </a:r>
            <a:r>
              <a:rPr lang="en-US" altLang="ko-KR" dirty="0"/>
              <a:t>SDT Interface</a:t>
            </a:r>
            <a:r>
              <a:rPr lang="ko-KR" altLang="en-US" dirty="0"/>
              <a:t>와 함께 연결되어 있어야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04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129308"/>
            <a:ext cx="7962021" cy="3456384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 err="1"/>
              <a:t>그립퍼</a:t>
            </a:r>
            <a:r>
              <a:rPr lang="ko-KR" altLang="en-US" sz="4000" b="1" dirty="0"/>
              <a:t> 조립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9204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5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21,</a:t>
            </a:r>
            <a:r>
              <a:rPr lang="ko-KR" altLang="en-US" dirty="0"/>
              <a:t> </a:t>
            </a:r>
            <a:r>
              <a:rPr lang="en-US" altLang="ko-KR" dirty="0"/>
              <a:t>22,</a:t>
            </a:r>
            <a:r>
              <a:rPr lang="ko-KR" altLang="en-US" dirty="0"/>
              <a:t> </a:t>
            </a:r>
            <a:r>
              <a:rPr lang="en-US" altLang="ko-KR" dirty="0"/>
              <a:t>23,</a:t>
            </a:r>
            <a:r>
              <a:rPr lang="ko-KR" altLang="en-US" dirty="0"/>
              <a:t> </a:t>
            </a:r>
            <a:r>
              <a:rPr lang="en-US" altLang="ko-KR" dirty="0"/>
              <a:t>24</a:t>
            </a:r>
            <a:r>
              <a:rPr lang="ko-KR" altLang="en-US" dirty="0"/>
              <a:t> 아크릴 부품을 </a:t>
            </a:r>
            <a:r>
              <a:rPr lang="ko-KR" altLang="en-US" dirty="0" err="1"/>
              <a:t>그립퍼</a:t>
            </a:r>
            <a:r>
              <a:rPr lang="ko-KR" altLang="en-US" dirty="0"/>
              <a:t> </a:t>
            </a:r>
            <a:r>
              <a:rPr lang="ko-KR" altLang="en-US" dirty="0" err="1"/>
              <a:t>서보모터와</a:t>
            </a:r>
            <a:r>
              <a:rPr lang="ko-KR" altLang="en-US" dirty="0"/>
              <a:t> </a:t>
            </a:r>
            <a:r>
              <a:rPr lang="en-US" altLang="ko-KR" dirty="0"/>
              <a:t>8mm </a:t>
            </a:r>
            <a:r>
              <a:rPr lang="ko-KR" altLang="en-US" dirty="0"/>
              <a:t>볼트로 결합한다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F581D-6FF5-EC47-8F6A-78D9A9B2CF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5" y="2167068"/>
            <a:ext cx="3993975" cy="2995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D46021-B9C4-2C46-B4FF-E20EE7EC4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10" y="1873250"/>
            <a:ext cx="21717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6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5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9E357-9EA9-ED4B-8D24-EC90E75254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3" y="1687830"/>
            <a:ext cx="4050890" cy="3038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0A0BE-DEF2-2641-B659-C12F8257B7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93" y="1687830"/>
            <a:ext cx="4044197" cy="30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6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25</a:t>
            </a:r>
            <a:r>
              <a:rPr lang="ko-KR" altLang="en-US" dirty="0"/>
              <a:t>번에서 조립된 부품을 </a:t>
            </a:r>
            <a:r>
              <a:rPr lang="en-US" altLang="ko-KR" dirty="0"/>
              <a:t>25,</a:t>
            </a:r>
            <a:r>
              <a:rPr lang="ko-KR" altLang="en-US" dirty="0"/>
              <a:t> </a:t>
            </a:r>
            <a:r>
              <a:rPr lang="en-US" altLang="ko-KR" dirty="0"/>
              <a:t>27,</a:t>
            </a:r>
            <a:r>
              <a:rPr lang="ko-KR" altLang="en-US" dirty="0"/>
              <a:t> </a:t>
            </a:r>
            <a:r>
              <a:rPr lang="en-US" altLang="ko-KR" dirty="0"/>
              <a:t>28</a:t>
            </a:r>
            <a:r>
              <a:rPr lang="ko-KR" altLang="en-US" dirty="0"/>
              <a:t> 아크릴 부품과 </a:t>
            </a:r>
            <a:r>
              <a:rPr lang="en-US" altLang="ko-KR" dirty="0"/>
              <a:t>8mm </a:t>
            </a:r>
            <a:r>
              <a:rPr lang="ko-KR" altLang="en-US" dirty="0"/>
              <a:t>볼트로 </a:t>
            </a: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ko-KR" altLang="en-US" dirty="0"/>
              <a:t> 조립하고 </a:t>
            </a:r>
            <a:r>
              <a:rPr lang="en-US" altLang="ko-KR" dirty="0"/>
              <a:t>12mm </a:t>
            </a:r>
            <a:r>
              <a:rPr lang="ko-KR" altLang="en-US" dirty="0"/>
              <a:t>볼트를 끼워 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아직은 조여지지 않으며 다음 과정에서 결합된다</a:t>
            </a:r>
            <a:r>
              <a:rPr lang="en-US" altLang="ko-KR" dirty="0"/>
              <a:t>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9E90F-4A9C-2E41-BC1D-9464CD79B9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4" y="2184531"/>
            <a:ext cx="4008606" cy="300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1368D-403E-D34A-BF01-B651F0110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858322"/>
            <a:ext cx="2529943" cy="3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3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6"/>
            </a:pPr>
            <a:r>
              <a:rPr lang="ko-KR" altLang="en-US" dirty="0"/>
              <a:t>조립 </a:t>
            </a:r>
            <a:r>
              <a:rPr lang="ko-KR" altLang="en-US" dirty="0" smtClean="0"/>
              <a:t>완료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튜닝할 것</a:t>
            </a:r>
            <a:r>
              <a:rPr lang="en-US" altLang="ko-KR" dirty="0" smtClean="0">
                <a:solidFill>
                  <a:srgbClr val="FF0000"/>
                </a:solidFill>
              </a:rPr>
              <a:t>! </a:t>
            </a:r>
            <a:r>
              <a:rPr lang="ko-KR" altLang="en-US" dirty="0" smtClean="0">
                <a:solidFill>
                  <a:srgbClr val="FF0000"/>
                </a:solidFill>
              </a:rPr>
              <a:t>오므린 상태로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3189C-8545-9447-A8F2-BDFEAE7C71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731029"/>
            <a:ext cx="4049141" cy="3036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69F61-EA6D-EE40-8E75-676AD164C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08" y="1731029"/>
            <a:ext cx="4049141" cy="30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8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7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30</a:t>
            </a:r>
            <a:r>
              <a:rPr lang="ko-KR" altLang="en-US" dirty="0"/>
              <a:t> 아크릴 부품을 사이에 두고 </a:t>
            </a:r>
            <a:r>
              <a:rPr lang="ko-KR" altLang="en-US" dirty="0" err="1"/>
              <a:t>서보암</a:t>
            </a:r>
            <a:r>
              <a:rPr lang="ko-KR" altLang="en-US" dirty="0"/>
              <a:t> 부품을 </a:t>
            </a:r>
            <a:r>
              <a:rPr lang="ko-KR" altLang="en-US" dirty="0" err="1"/>
              <a:t>서보암</a:t>
            </a:r>
            <a:r>
              <a:rPr lang="ko-KR" altLang="en-US" dirty="0"/>
              <a:t> </a:t>
            </a:r>
            <a:r>
              <a:rPr lang="ko-KR" altLang="en-US" dirty="0" err="1"/>
              <a:t>고정볼트와</a:t>
            </a:r>
            <a:r>
              <a:rPr lang="ko-KR" altLang="en-US" dirty="0"/>
              <a:t> </a:t>
            </a:r>
            <a:r>
              <a:rPr lang="ko-KR" altLang="en-US" dirty="0" err="1"/>
              <a:t>서보축</a:t>
            </a:r>
            <a:r>
              <a:rPr lang="ko-KR" altLang="en-US" dirty="0"/>
              <a:t> </a:t>
            </a:r>
            <a:r>
              <a:rPr lang="ko-KR" altLang="en-US" dirty="0" err="1"/>
              <a:t>고정볼트로</a:t>
            </a:r>
            <a:r>
              <a:rPr lang="ko-KR" altLang="en-US" dirty="0"/>
              <a:t> 고정한다</a:t>
            </a:r>
            <a:r>
              <a:rPr lang="en-US" altLang="ko-K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035E7-0078-3441-8BD3-01F8887A3D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7420"/>
            <a:ext cx="4033507" cy="3025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B0052E-2D01-AB40-A4E5-79F950F1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06732"/>
            <a:ext cx="2690675" cy="32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7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C1462-4526-3743-BB2F-502838C07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1703299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A1AA95-19CB-5740-9DE6-577D78C50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90" y="1901460"/>
            <a:ext cx="2592288" cy="33547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8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29</a:t>
            </a:r>
            <a:r>
              <a:rPr lang="ko-KR" altLang="en-US" dirty="0"/>
              <a:t> 아크릴 부품을 끼우고 </a:t>
            </a:r>
            <a:r>
              <a:rPr lang="en-US" altLang="ko-KR" dirty="0"/>
              <a:t>6mm 2</a:t>
            </a:r>
            <a:r>
              <a:rPr lang="ko-KR" altLang="en-US" dirty="0"/>
              <a:t>개와 </a:t>
            </a:r>
            <a:r>
              <a:rPr lang="en-US" altLang="ko-KR" dirty="0"/>
              <a:t>8mm </a:t>
            </a:r>
            <a:r>
              <a:rPr lang="ko-KR" altLang="en-US" dirty="0"/>
              <a:t>볼트 </a:t>
            </a:r>
            <a:r>
              <a:rPr lang="en-US" altLang="ko-KR" dirty="0"/>
              <a:t>1</a:t>
            </a:r>
            <a:r>
              <a:rPr lang="ko-KR" altLang="en-US" dirty="0"/>
              <a:t>개로 결합한다</a:t>
            </a:r>
            <a:r>
              <a:rPr lang="en-US" altLang="ko-KR" dirty="0"/>
              <a:t>.</a:t>
            </a:r>
            <a:r>
              <a:rPr lang="ko-KR" altLang="en-US" dirty="0"/>
              <a:t> 이 때 </a:t>
            </a:r>
            <a:r>
              <a:rPr lang="en-US" altLang="ko-KR" dirty="0"/>
              <a:t>26</a:t>
            </a:r>
            <a:r>
              <a:rPr lang="ko-KR" altLang="en-US" dirty="0"/>
              <a:t>번에서 끼워 둔 </a:t>
            </a:r>
            <a:r>
              <a:rPr lang="en-US" altLang="ko-KR" dirty="0"/>
              <a:t>12mm </a:t>
            </a:r>
            <a:r>
              <a:rPr lang="ko-KR" altLang="en-US" dirty="0"/>
              <a:t>볼트를 </a:t>
            </a: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ko-KR" altLang="en-US" dirty="0"/>
              <a:t> 조여서 마무리한다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*실제로는 그림과 달리 </a:t>
            </a:r>
            <a:r>
              <a:rPr lang="ko-KR" altLang="en-US" dirty="0" err="1">
                <a:solidFill>
                  <a:srgbClr val="FF0000"/>
                </a:solidFill>
              </a:rPr>
              <a:t>그립퍼를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90</a:t>
            </a:r>
            <a:r>
              <a:rPr lang="ko-KR" altLang="en-US" dirty="0">
                <a:solidFill>
                  <a:srgbClr val="FF0000"/>
                </a:solidFill>
              </a:rPr>
              <a:t>도 정도 벌어져야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추후에 동작 시 보정하면 된다</a:t>
            </a:r>
            <a:r>
              <a:rPr lang="en-US" altLang="ko-KR" dirty="0">
                <a:solidFill>
                  <a:srgbClr val="FF0000"/>
                </a:solidFill>
              </a:rPr>
              <a:t>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3C79F-7D67-9144-BD22-E1E4C101EC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77388"/>
            <a:ext cx="3713549" cy="278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8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40D80-AD8F-5D49-937B-DDE334DBC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3" y="1695541"/>
            <a:ext cx="4019077" cy="3014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EAC2A-85D7-234C-BDE0-B1C7BE9FD4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72" y="1695541"/>
            <a:ext cx="4019076" cy="301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129308"/>
            <a:ext cx="7962021" cy="3456384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 err="1"/>
              <a:t>그립퍼</a:t>
            </a:r>
            <a:r>
              <a:rPr lang="ko-KR" altLang="en-US" sz="4000" b="1" dirty="0"/>
              <a:t> 결합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2602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Interfaces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SDT Interface</a:t>
            </a:r>
            <a:r>
              <a:rPr lang="ko-KR" altLang="en-US" dirty="0"/>
              <a:t>는 </a:t>
            </a:r>
            <a:r>
              <a:rPr lang="en-US" altLang="ko-KR" dirty="0"/>
              <a:t>SDT DAP Station</a:t>
            </a:r>
            <a:r>
              <a:rPr lang="ko-KR" altLang="en-US" dirty="0"/>
              <a:t>을 통해 </a:t>
            </a:r>
            <a:r>
              <a:rPr lang="en-US" altLang="ko-KR" dirty="0"/>
              <a:t>SDT Board</a:t>
            </a:r>
            <a:r>
              <a:rPr lang="ko-KR" altLang="en-US" dirty="0"/>
              <a:t>와 연결되며</a:t>
            </a:r>
            <a:r>
              <a:rPr lang="en-US" altLang="ko-KR" dirty="0"/>
              <a:t>, USB </a:t>
            </a:r>
            <a:r>
              <a:rPr lang="ko-KR" altLang="en-US" dirty="0"/>
              <a:t>케이블을 통해 전원을 공급받는다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SDT Board</a:t>
            </a:r>
            <a:r>
              <a:rPr lang="ko-KR" altLang="en-US" dirty="0"/>
              <a:t>의 </a:t>
            </a:r>
            <a:r>
              <a:rPr lang="en-US" altLang="ko-KR" dirty="0"/>
              <a:t>MCU</a:t>
            </a:r>
            <a:r>
              <a:rPr lang="ko-KR" altLang="en-US" dirty="0"/>
              <a:t>에 프로그래밍</a:t>
            </a:r>
            <a:r>
              <a:rPr lang="en-US" altLang="ko-KR" dirty="0"/>
              <a:t>, </a:t>
            </a:r>
            <a:r>
              <a:rPr lang="ko-KR" altLang="en-US" dirty="0"/>
              <a:t>디버깅이</a:t>
            </a:r>
            <a:r>
              <a:rPr lang="en-US" altLang="ko-KR" dirty="0"/>
              <a:t> </a:t>
            </a:r>
            <a:r>
              <a:rPr lang="ko-KR" altLang="en-US" dirty="0"/>
              <a:t>가능하도록 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Interface</a:t>
            </a:r>
            <a:r>
              <a:rPr lang="ko-KR" altLang="en-US" dirty="0"/>
              <a:t>는 특정 </a:t>
            </a:r>
            <a:r>
              <a:rPr lang="en-US" altLang="ko-KR" dirty="0"/>
              <a:t>SDT Boards</a:t>
            </a:r>
            <a:r>
              <a:rPr lang="ko-KR" altLang="en-US" dirty="0"/>
              <a:t>와 호환되도록 설계되었기 때문에</a:t>
            </a:r>
            <a:r>
              <a:rPr lang="en-US" altLang="ko-KR" dirty="0"/>
              <a:t>, </a:t>
            </a:r>
            <a:r>
              <a:rPr lang="ko-KR" altLang="en-US" dirty="0"/>
              <a:t>적절한 </a:t>
            </a:r>
            <a:r>
              <a:rPr lang="en-US" altLang="ko-KR" dirty="0"/>
              <a:t>Interface</a:t>
            </a:r>
            <a:r>
              <a:rPr lang="ko-KR" altLang="en-US" dirty="0"/>
              <a:t>를 사용하는 것이 중요하다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524125" y="2789262"/>
            <a:ext cx="4095750" cy="2516510"/>
            <a:chOff x="2524125" y="2929508"/>
            <a:chExt cx="4095750" cy="2516510"/>
          </a:xfrm>
        </p:grpSpPr>
        <p:pic>
          <p:nvPicPr>
            <p:cNvPr id="4" name="그림 3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59"/>
            <a:stretch/>
          </p:blipFill>
          <p:spPr>
            <a:xfrm>
              <a:off x="2524125" y="3865612"/>
              <a:ext cx="4095750" cy="1580406"/>
            </a:xfrm>
            <a:prstGeom prst="rect">
              <a:avLst/>
            </a:prstGeom>
            <a:ln cap="flat"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3628" y="2929508"/>
              <a:ext cx="1694188" cy="100811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533" y="2985514"/>
              <a:ext cx="1533171" cy="89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68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314448-44B5-BD44-A59B-F92E4FAB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7420"/>
            <a:ext cx="4232791" cy="30251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9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20</a:t>
            </a:r>
            <a:r>
              <a:rPr lang="ko-KR" altLang="en-US" dirty="0"/>
              <a:t> 아크릴 부품</a:t>
            </a:r>
            <a:r>
              <a:rPr lang="en-US" altLang="ko-KR" dirty="0"/>
              <a:t>(</a:t>
            </a:r>
            <a:r>
              <a:rPr lang="ko-KR" altLang="en-US" dirty="0" err="1"/>
              <a:t>스페이서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끼우고 </a:t>
            </a:r>
            <a:r>
              <a:rPr lang="en-US" altLang="ko-KR" dirty="0"/>
              <a:t>8mm </a:t>
            </a:r>
            <a:r>
              <a:rPr lang="ko-KR" altLang="en-US" dirty="0"/>
              <a:t>볼트 </a:t>
            </a:r>
            <a:r>
              <a:rPr lang="en-US" altLang="ko-KR" dirty="0"/>
              <a:t>2</a:t>
            </a:r>
            <a:r>
              <a:rPr lang="ko-KR" altLang="en-US" dirty="0"/>
              <a:t>개로 </a:t>
            </a: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ko-KR" altLang="en-US" dirty="0"/>
              <a:t> 결합한다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979FC-0563-6F4B-B078-428FEF815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7420"/>
            <a:ext cx="4033507" cy="3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0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9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7BA8F-C656-8F4D-863F-853099A481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" y="1687830"/>
            <a:ext cx="4033507" cy="3025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769BF-59C4-B446-9B06-42FCBEB64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27" y="1687830"/>
            <a:ext cx="4033507" cy="3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CFE90E-F8FB-F749-B79B-F365E5640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48" y="2353444"/>
            <a:ext cx="4385333" cy="22975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0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8mm</a:t>
            </a:r>
            <a:r>
              <a:rPr lang="ko-KR" altLang="en-US" dirty="0"/>
              <a:t> 볼트로 반대편을 </a:t>
            </a: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ko-KR" altLang="en-US" dirty="0"/>
              <a:t> 결합하면 완성된다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A9FBD-4CA4-484E-8B0A-D7D12868E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7420"/>
            <a:ext cx="4033507" cy="3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0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A98D5-CAD4-7842-8643-AE57B5220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9180" y="1570115"/>
            <a:ext cx="4105639" cy="30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Pinout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89084" y="914630"/>
            <a:ext cx="6305611" cy="4248472"/>
            <a:chOff x="989084" y="914630"/>
            <a:chExt cx="6305611" cy="4248472"/>
          </a:xfrm>
        </p:grpSpPr>
        <p:grpSp>
          <p:nvGrpSpPr>
            <p:cNvPr id="13" name="그룹 12"/>
            <p:cNvGrpSpPr/>
            <p:nvPr/>
          </p:nvGrpSpPr>
          <p:grpSpPr>
            <a:xfrm>
              <a:off x="989084" y="914630"/>
              <a:ext cx="6305611" cy="4248472"/>
              <a:chOff x="989083" y="914630"/>
              <a:chExt cx="6305611" cy="4248472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1641" y="914630"/>
                <a:ext cx="5963053" cy="4248472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1331641" y="914630"/>
                <a:ext cx="1584175" cy="717388"/>
                <a:chOff x="1331641" y="914630"/>
                <a:chExt cx="1584175" cy="717388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1349121" y="914630"/>
                  <a:ext cx="1566695" cy="358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1331641" y="1273324"/>
                  <a:ext cx="1224136" cy="358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직사각형 11"/>
              <p:cNvSpPr/>
              <p:nvPr/>
            </p:nvSpPr>
            <p:spPr>
              <a:xfrm>
                <a:off x="989083" y="4801027"/>
                <a:ext cx="1566695" cy="3586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5436096" y="3505572"/>
              <a:ext cx="1080120" cy="21602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95736" y="3784987"/>
              <a:ext cx="1080120" cy="21602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95736" y="4118641"/>
              <a:ext cx="1080120" cy="1460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95736" y="2168385"/>
              <a:ext cx="1080120" cy="21602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13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Control a Robotic Arm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1521" y="1057301"/>
            <a:ext cx="8640960" cy="421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#include “</a:t>
            </a:r>
            <a:r>
              <a:rPr lang="en-US" altLang="ko-KR" sz="900" dirty="0" err="1">
                <a:solidFill>
                  <a:schemeClr val="bg1"/>
                </a:solidFill>
              </a:rPr>
              <a:t>mbed.h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Control a Robotic Arm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1" y="1057301"/>
            <a:ext cx="8640960" cy="421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#include “</a:t>
            </a:r>
            <a:r>
              <a:rPr lang="en-US" altLang="ko-KR" sz="900" dirty="0" err="1">
                <a:solidFill>
                  <a:schemeClr val="bg1"/>
                </a:solidFill>
              </a:rPr>
              <a:t>mbed.h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Serial </a:t>
            </a:r>
            <a:r>
              <a:rPr lang="en-US" altLang="ko-KR" sz="900" dirty="0" err="1">
                <a:solidFill>
                  <a:srgbClr val="92D050"/>
                </a:solidFill>
              </a:rPr>
              <a:t>serial_pc</a:t>
            </a:r>
            <a:r>
              <a:rPr lang="en-US" altLang="ko-KR" sz="900" dirty="0">
                <a:solidFill>
                  <a:srgbClr val="92D050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rgbClr val="92D050"/>
                </a:solidFill>
              </a:rPr>
              <a:t>serial_pc.printf("&lt; Sigma Delta Technologies Inc. &gt;\n\r</a:t>
            </a:r>
            <a:r>
              <a:rPr lang="pt-BR" altLang="ko-KR" sz="900" dirty="0" smtClean="0">
                <a:solidFill>
                  <a:srgbClr val="92D050"/>
                </a:solidFill>
              </a:rPr>
              <a:t>");</a:t>
            </a:r>
          </a:p>
          <a:p>
            <a:endParaRPr lang="pt-BR" altLang="ko-KR" sz="900" dirty="0">
              <a:solidFill>
                <a:srgbClr val="92D050"/>
              </a:solidFill>
            </a:endParaRPr>
          </a:p>
          <a:p>
            <a:r>
              <a:rPr lang="pt-BR" altLang="ko-KR" sz="900" dirty="0">
                <a:solidFill>
                  <a:srgbClr val="92D050"/>
                </a:solidFill>
              </a:rPr>
              <a:t> </a:t>
            </a:r>
            <a:r>
              <a:rPr lang="pt-BR" altLang="ko-KR" sz="900" dirty="0" smtClean="0">
                <a:solidFill>
                  <a:srgbClr val="92D050"/>
                </a:solidFill>
              </a:rPr>
              <a:t>   </a:t>
            </a:r>
            <a:r>
              <a:rPr lang="en-US" altLang="ko-KR" sz="900" dirty="0" smtClean="0">
                <a:solidFill>
                  <a:srgbClr val="92D050"/>
                </a:solidFill>
              </a:rPr>
              <a:t>while(true) {</a:t>
            </a:r>
          </a:p>
          <a:p>
            <a:endParaRPr lang="en-US" altLang="ko-KR" sz="900" dirty="0" smtClean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 </a:t>
            </a:r>
            <a:r>
              <a:rPr lang="en-US" altLang="ko-KR" sz="900" dirty="0" smtClean="0">
                <a:solidFill>
                  <a:srgbClr val="92D050"/>
                </a:solidFill>
              </a:rPr>
              <a:t>   }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6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Control a Robotic Arm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1" y="1057301"/>
            <a:ext cx="8640960" cy="421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#include “</a:t>
            </a:r>
            <a:r>
              <a:rPr lang="en-US" altLang="ko-KR" sz="900" dirty="0" err="1">
                <a:solidFill>
                  <a:schemeClr val="bg1"/>
                </a:solidFill>
              </a:rPr>
              <a:t>mbed.h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/* Servo motor */</a:t>
            </a:r>
          </a:p>
          <a:p>
            <a:r>
              <a:rPr lang="en-US" altLang="ko-KR" sz="900" dirty="0" err="1">
                <a:solidFill>
                  <a:srgbClr val="92D050"/>
                </a:solidFill>
              </a:rPr>
              <a:t>PwmOut</a:t>
            </a:r>
            <a:r>
              <a:rPr lang="en-US" altLang="ko-KR" sz="900" dirty="0">
                <a:solidFill>
                  <a:srgbClr val="92D050"/>
                </a:solidFill>
              </a:rPr>
              <a:t> pwmOut_servo0(PWM0</a:t>
            </a:r>
            <a:r>
              <a:rPr lang="en-US" altLang="ko-KR" sz="900" dirty="0" smtClean="0">
                <a:solidFill>
                  <a:srgbClr val="92D050"/>
                </a:solidFill>
              </a:rPr>
              <a:t>);    // GPIO2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 err="1">
                <a:solidFill>
                  <a:srgbClr val="92D050"/>
                </a:solidFill>
              </a:rPr>
              <a:t>PwmOut</a:t>
            </a:r>
            <a:r>
              <a:rPr lang="en-US" altLang="ko-KR" sz="900" dirty="0">
                <a:solidFill>
                  <a:srgbClr val="92D050"/>
                </a:solidFill>
              </a:rPr>
              <a:t> pwmOut_servo1(PWM1); </a:t>
            </a:r>
            <a:r>
              <a:rPr lang="en-US" altLang="ko-KR" sz="900" dirty="0" smtClean="0">
                <a:solidFill>
                  <a:srgbClr val="92D050"/>
                </a:solidFill>
              </a:rPr>
              <a:t>   // GPIO3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 err="1">
                <a:solidFill>
                  <a:srgbClr val="92D050"/>
                </a:solidFill>
              </a:rPr>
              <a:t>PwmOut</a:t>
            </a:r>
            <a:r>
              <a:rPr lang="en-US" altLang="ko-KR" sz="900" dirty="0">
                <a:solidFill>
                  <a:srgbClr val="92D050"/>
                </a:solidFill>
              </a:rPr>
              <a:t> pwmOut_servo2(PWM2); </a:t>
            </a:r>
            <a:r>
              <a:rPr lang="en-US" altLang="ko-KR" sz="900" dirty="0" smtClean="0">
                <a:solidFill>
                  <a:srgbClr val="92D050"/>
                </a:solidFill>
              </a:rPr>
              <a:t>   // GPIO0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 err="1">
                <a:solidFill>
                  <a:srgbClr val="92D050"/>
                </a:solidFill>
              </a:rPr>
              <a:t>PwmOut</a:t>
            </a:r>
            <a:r>
              <a:rPr lang="en-US" altLang="ko-KR" sz="900" dirty="0">
                <a:solidFill>
                  <a:srgbClr val="92D050"/>
                </a:solidFill>
              </a:rPr>
              <a:t> pwmOut_servo3(PWM3); </a:t>
            </a:r>
            <a:r>
              <a:rPr lang="en-US" altLang="ko-KR" sz="900" dirty="0" smtClean="0">
                <a:solidFill>
                  <a:srgbClr val="92D050"/>
                </a:solidFill>
              </a:rPr>
              <a:t>   // GPIO1</a:t>
            </a:r>
            <a:endParaRPr lang="en-US" altLang="ko-KR" sz="900" dirty="0">
              <a:solidFill>
                <a:srgbClr val="92D050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</a:t>
            </a:r>
            <a:r>
              <a:rPr lang="pt-BR" altLang="ko-KR" sz="900" dirty="0" smtClean="0">
                <a:solidFill>
                  <a:schemeClr val="bg1"/>
                </a:solidFill>
              </a:rPr>
              <a:t>");</a:t>
            </a:r>
          </a:p>
          <a:p>
            <a:r>
              <a:rPr lang="en-US" altLang="ko-KR" sz="900" dirty="0" smtClean="0">
                <a:solidFill>
                  <a:srgbClr val="92D050"/>
                </a:solidFill>
              </a:rPr>
              <a:t>    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</a:t>
            </a:r>
            <a:r>
              <a:rPr lang="en-US" altLang="ko-KR" sz="900" dirty="0" smtClean="0">
                <a:solidFill>
                  <a:srgbClr val="92D050"/>
                </a:solidFill>
              </a:rPr>
              <a:t>   </a:t>
            </a:r>
            <a:r>
              <a:rPr lang="en-US" altLang="ko-KR" sz="900" dirty="0" smtClean="0">
                <a:solidFill>
                  <a:schemeClr val="bg1"/>
                </a:solidFill>
              </a:rPr>
              <a:t>while(true</a:t>
            </a:r>
            <a:r>
              <a:rPr lang="en-US" altLang="ko-KR" sz="900" dirty="0">
                <a:solidFill>
                  <a:schemeClr val="bg1"/>
                </a:solidFill>
              </a:rPr>
              <a:t>) {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smtClean="0">
                <a:solidFill>
                  <a:schemeClr val="bg1"/>
                </a:solidFill>
              </a:rPr>
              <a:t>}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8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Control a Robotic Arm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1521" y="1057301"/>
            <a:ext cx="8640960" cy="421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#include “</a:t>
            </a:r>
            <a:r>
              <a:rPr lang="en-US" altLang="ko-KR" sz="900" dirty="0" err="1">
                <a:solidFill>
                  <a:schemeClr val="bg1"/>
                </a:solidFill>
              </a:rPr>
              <a:t>mbed.h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Servo motor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pwmOut_servo0(PWM0);    // GPIO2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pwmOut_servo1(PWM1);    // GPIO3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pwmOut_servo2(PWM2);    // GPIO0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pwmOut_servo3(PWM3);    // GPIO1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rgbClr val="92D050"/>
                </a:solidFill>
              </a:rPr>
              <a:t>/* Servo motor</a:t>
            </a:r>
            <a:r>
              <a:rPr lang="ko-KR" altLang="en-US" sz="900" dirty="0">
                <a:solidFill>
                  <a:srgbClr val="92D050"/>
                </a:solidFill>
              </a:rPr>
              <a:t> 주기 설정</a:t>
            </a:r>
            <a:r>
              <a:rPr lang="pt-BR" altLang="ko-KR" sz="900" dirty="0">
                <a:solidFill>
                  <a:srgbClr val="92D050"/>
                </a:solidFill>
              </a:rPr>
              <a:t> */</a:t>
            </a:r>
          </a:p>
          <a:p>
            <a:r>
              <a:rPr lang="pt-BR" altLang="ko-KR" sz="900" dirty="0">
                <a:solidFill>
                  <a:srgbClr val="92D050"/>
                </a:solidFill>
              </a:rPr>
              <a:t>    pwmOut_servo0.period_ms(20);    // </a:t>
            </a:r>
            <a:r>
              <a:rPr lang="ko-KR" altLang="en-US" sz="900" dirty="0">
                <a:solidFill>
                  <a:srgbClr val="92D050"/>
                </a:solidFill>
              </a:rPr>
              <a:t>주기는 </a:t>
            </a:r>
            <a:r>
              <a:rPr lang="en-US" altLang="ko-KR" sz="900" dirty="0">
                <a:solidFill>
                  <a:srgbClr val="92D050"/>
                </a:solidFill>
              </a:rPr>
              <a:t>20ms</a:t>
            </a:r>
            <a:r>
              <a:rPr lang="ko-KR" altLang="en-US" sz="900" dirty="0">
                <a:solidFill>
                  <a:srgbClr val="92D050"/>
                </a:solidFill>
              </a:rPr>
              <a:t>로 설정</a:t>
            </a:r>
            <a:endParaRPr lang="pt-BR" altLang="ko-KR" sz="900" dirty="0">
              <a:solidFill>
                <a:srgbClr val="92D050"/>
              </a:solidFill>
            </a:endParaRPr>
          </a:p>
          <a:p>
            <a:r>
              <a:rPr lang="pt-BR" altLang="ko-KR" sz="900" dirty="0">
                <a:solidFill>
                  <a:srgbClr val="92D050"/>
                </a:solidFill>
              </a:rPr>
              <a:t>    pwmOut_servo1.period_ms(20);</a:t>
            </a:r>
          </a:p>
          <a:p>
            <a:r>
              <a:rPr lang="pt-BR" altLang="ko-KR" sz="900" dirty="0">
                <a:solidFill>
                  <a:srgbClr val="92D050"/>
                </a:solidFill>
              </a:rPr>
              <a:t>    pwmOut_servo2.period_ms(20);</a:t>
            </a:r>
          </a:p>
          <a:p>
            <a:r>
              <a:rPr lang="pt-BR" altLang="ko-KR" sz="900" dirty="0">
                <a:solidFill>
                  <a:srgbClr val="92D050"/>
                </a:solidFill>
              </a:rPr>
              <a:t>    pwmOut_servo3.period_ms(20</a:t>
            </a:r>
            <a:r>
              <a:rPr lang="pt-BR" altLang="ko-KR" sz="900" dirty="0" smtClean="0">
                <a:solidFill>
                  <a:srgbClr val="92D050"/>
                </a:solidFill>
              </a:rPr>
              <a:t>);</a:t>
            </a:r>
          </a:p>
          <a:p>
            <a:endParaRPr lang="pt-BR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 </a:t>
            </a:r>
            <a:r>
              <a:rPr lang="en-US" altLang="ko-KR" sz="900" dirty="0" smtClean="0">
                <a:solidFill>
                  <a:srgbClr val="92D050"/>
                </a:solidFill>
              </a:rPr>
              <a:t>   </a:t>
            </a:r>
            <a:r>
              <a:rPr lang="en-US" altLang="ko-KR" sz="900" dirty="0" smtClean="0">
                <a:solidFill>
                  <a:schemeClr val="bg1"/>
                </a:solidFill>
              </a:rPr>
              <a:t>while(true</a:t>
            </a:r>
            <a:r>
              <a:rPr lang="en-US" altLang="ko-KR" sz="900" dirty="0">
                <a:solidFill>
                  <a:schemeClr val="bg1"/>
                </a:solidFill>
              </a:rPr>
              <a:t>) {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8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Control a Robotic Arm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1521" y="1057301"/>
            <a:ext cx="8640960" cy="421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#include “</a:t>
            </a:r>
            <a:r>
              <a:rPr lang="en-US" altLang="ko-KR" sz="900" dirty="0" err="1">
                <a:solidFill>
                  <a:schemeClr val="bg1"/>
                </a:solidFill>
              </a:rPr>
              <a:t>mbed.h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Servo motor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pwmOut_servo0(PWM0);    // GPIO2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pwmOut_servo1(PWM1);    // GPIO3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pwmOut_servo2(PWM2);    // GPIO0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pwmOut_servo3(PWM3);    // GPIO1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/* Servo motor</a:t>
            </a:r>
            <a:r>
              <a:rPr lang="ko-KR" altLang="en-US" sz="900" dirty="0">
                <a:solidFill>
                  <a:schemeClr val="bg1"/>
                </a:solidFill>
              </a:rPr>
              <a:t> 주기 설정</a:t>
            </a:r>
            <a:r>
              <a:rPr lang="pt-BR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pwmOut_servo0.period_ms(20);    // </a:t>
            </a:r>
            <a:r>
              <a:rPr lang="ko-KR" altLang="en-US" sz="900" dirty="0">
                <a:solidFill>
                  <a:schemeClr val="bg1"/>
                </a:solidFill>
              </a:rPr>
              <a:t>주기는 </a:t>
            </a:r>
            <a:r>
              <a:rPr lang="en-US" altLang="ko-KR" sz="900" dirty="0">
                <a:solidFill>
                  <a:schemeClr val="bg1"/>
                </a:solidFill>
              </a:rPr>
              <a:t>20ms</a:t>
            </a:r>
            <a:r>
              <a:rPr lang="ko-KR" altLang="en-US" sz="900" dirty="0">
                <a:solidFill>
                  <a:schemeClr val="bg1"/>
                </a:solidFill>
              </a:rPr>
              <a:t>로 설정</a:t>
            </a:r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pwmOut_servo1.period_ms(20);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pwmOut_servo2.period_ms(20);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pwmOut_servo3.period_ms(20);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rgbClr val="92D050"/>
                </a:solidFill>
              </a:rPr>
              <a:t>/* </a:t>
            </a:r>
            <a:r>
              <a:rPr lang="en-US" altLang="ko-KR" sz="900" dirty="0">
                <a:solidFill>
                  <a:srgbClr val="92D050"/>
                </a:solidFill>
              </a:rPr>
              <a:t>Servo motor </a:t>
            </a:r>
            <a:r>
              <a:rPr lang="ko-KR" altLang="en-US" sz="900" dirty="0">
                <a:solidFill>
                  <a:srgbClr val="92D050"/>
                </a:solidFill>
              </a:rPr>
              <a:t>초기 각도 설정</a:t>
            </a:r>
            <a:r>
              <a:rPr lang="pt-BR" altLang="ko-KR" sz="900" dirty="0">
                <a:solidFill>
                  <a:srgbClr val="92D050"/>
                </a:solidFill>
              </a:rPr>
              <a:t> */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pwmOut_servo0.write(0.100);    // write()</a:t>
            </a:r>
            <a:r>
              <a:rPr lang="ko-KR" altLang="en-US" sz="900" dirty="0">
                <a:solidFill>
                  <a:srgbClr val="92D050"/>
                </a:solidFill>
              </a:rPr>
              <a:t>에</a:t>
            </a:r>
            <a:r>
              <a:rPr lang="en-US" altLang="ko-KR" sz="900" dirty="0">
                <a:solidFill>
                  <a:srgbClr val="92D050"/>
                </a:solidFill>
              </a:rPr>
              <a:t> </a:t>
            </a:r>
            <a:r>
              <a:rPr lang="ko-KR" altLang="en-US" sz="900" dirty="0">
                <a:solidFill>
                  <a:srgbClr val="92D050"/>
                </a:solidFill>
              </a:rPr>
              <a:t>들어가는 값의 단위는 배수다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pwmOut_servo1.write(0.100);    // 0.050 ~ 0.100 </a:t>
            </a:r>
            <a:r>
              <a:rPr lang="ko-KR" altLang="en-US" sz="900" dirty="0">
                <a:solidFill>
                  <a:srgbClr val="92D050"/>
                </a:solidFill>
              </a:rPr>
              <a:t>사이의 값만 가능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pwmOut_servo2.write(0.100);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pwmOut_servo3.write(0.100);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wait(2</a:t>
            </a:r>
            <a:r>
              <a:rPr lang="en-US" altLang="ko-KR" sz="900" dirty="0" smtClean="0">
                <a:solidFill>
                  <a:srgbClr val="92D050"/>
                </a:solidFill>
              </a:rPr>
              <a:t>);</a:t>
            </a:r>
          </a:p>
          <a:p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 </a:t>
            </a:r>
            <a:r>
              <a:rPr lang="en-US" altLang="ko-KR" sz="900" dirty="0" smtClean="0">
                <a:solidFill>
                  <a:srgbClr val="92D050"/>
                </a:solidFill>
              </a:rPr>
              <a:t>   </a:t>
            </a:r>
            <a:r>
              <a:rPr lang="en-US" altLang="ko-KR" sz="900" dirty="0" smtClean="0">
                <a:solidFill>
                  <a:schemeClr val="bg1"/>
                </a:solidFill>
              </a:rPr>
              <a:t>while(true</a:t>
            </a:r>
            <a:r>
              <a:rPr lang="en-US" altLang="ko-KR" sz="900" dirty="0">
                <a:solidFill>
                  <a:schemeClr val="bg1"/>
                </a:solidFill>
              </a:rPr>
              <a:t>) {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  <a:br>
              <a:rPr lang="en-US" altLang="ko-KR" sz="900" dirty="0">
                <a:solidFill>
                  <a:schemeClr val="bg1"/>
                </a:solidFill>
              </a:rPr>
            </a:br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22417" y="2344743"/>
            <a:ext cx="3899165" cy="2911443"/>
            <a:chOff x="2627785" y="2137420"/>
            <a:chExt cx="3899165" cy="29114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3808" r="4800"/>
            <a:stretch/>
          </p:blipFill>
          <p:spPr>
            <a:xfrm>
              <a:off x="2627785" y="2137420"/>
              <a:ext cx="1728191" cy="29114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539" y="2144924"/>
              <a:ext cx="1838411" cy="2903939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Components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SDT Components</a:t>
            </a:r>
            <a:r>
              <a:rPr lang="ko-KR" altLang="en-US" dirty="0"/>
              <a:t>는 </a:t>
            </a:r>
            <a:r>
              <a:rPr lang="en-US" altLang="ko-KR" dirty="0" smtClean="0"/>
              <a:t>SDT boards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/>
              <a:t>제공하는 기본적인 기능 외에 다양한 추가기능을 위한 </a:t>
            </a:r>
            <a:r>
              <a:rPr lang="en-US" altLang="ko-KR" dirty="0"/>
              <a:t>board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SDT3976C : Wi-Fi component. ESP-13</a:t>
            </a:r>
            <a:r>
              <a:rPr lang="ko-KR" altLang="en-US" dirty="0"/>
              <a:t>이 베이스로 되어있다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SDT6378C : SD-card component.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Control a Robotic Arm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1" y="1057301"/>
            <a:ext cx="8640960" cy="421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#include “</a:t>
            </a:r>
            <a:r>
              <a:rPr lang="en-US" altLang="ko-KR" sz="900" dirty="0" err="1">
                <a:solidFill>
                  <a:schemeClr val="bg1"/>
                </a:solidFill>
              </a:rPr>
              <a:t>mbed.h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Servo motor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pwmOut_servo0(PWM0);    // GPIO2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pwmOut_servo1(PWM1);    // GPIO3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pwmOut_servo2(PWM2);    // GPIO0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pwmOut_servo3(PWM3);    // GPIO1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/* Servo motor</a:t>
            </a:r>
            <a:r>
              <a:rPr lang="ko-KR" altLang="en-US" sz="900" dirty="0">
                <a:solidFill>
                  <a:schemeClr val="bg1"/>
                </a:solidFill>
              </a:rPr>
              <a:t> 주기 설정</a:t>
            </a:r>
            <a:r>
              <a:rPr lang="pt-BR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pwmOut_servo0.period_ms(20);    // </a:t>
            </a:r>
            <a:r>
              <a:rPr lang="ko-KR" altLang="en-US" sz="900" dirty="0">
                <a:solidFill>
                  <a:schemeClr val="bg1"/>
                </a:solidFill>
              </a:rPr>
              <a:t>주기는 </a:t>
            </a:r>
            <a:r>
              <a:rPr lang="en-US" altLang="ko-KR" sz="900" dirty="0">
                <a:solidFill>
                  <a:schemeClr val="bg1"/>
                </a:solidFill>
              </a:rPr>
              <a:t>20ms</a:t>
            </a:r>
            <a:r>
              <a:rPr lang="ko-KR" altLang="en-US" sz="900" dirty="0">
                <a:solidFill>
                  <a:schemeClr val="bg1"/>
                </a:solidFill>
              </a:rPr>
              <a:t>로 설정</a:t>
            </a:r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pwmOut_servo1.period_ms(20);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pwmOut_servo2.period_ms(20);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pwmOut_servo3.period_ms(20);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/* </a:t>
            </a:r>
            <a:r>
              <a:rPr lang="en-US" altLang="ko-KR" sz="900" dirty="0">
                <a:solidFill>
                  <a:schemeClr val="bg1"/>
                </a:solidFill>
              </a:rPr>
              <a:t>Servo motor </a:t>
            </a:r>
            <a:r>
              <a:rPr lang="ko-KR" altLang="en-US" sz="900" dirty="0">
                <a:solidFill>
                  <a:schemeClr val="bg1"/>
                </a:solidFill>
              </a:rPr>
              <a:t>초기 각도 설정</a:t>
            </a:r>
            <a:r>
              <a:rPr lang="pt-BR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pwmOut_servo0.write(0.100);    // write()</a:t>
            </a:r>
            <a:r>
              <a:rPr lang="ko-KR" altLang="en-US" sz="900" dirty="0">
                <a:solidFill>
                  <a:schemeClr val="bg1"/>
                </a:solidFill>
              </a:rPr>
              <a:t>에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>
                <a:solidFill>
                  <a:schemeClr val="bg1"/>
                </a:solidFill>
              </a:rPr>
              <a:t>들어가는 값의 단위는 배수다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pwmOut_servo1.write(0.100);    // 0.050 ~ 0.100 </a:t>
            </a:r>
            <a:r>
              <a:rPr lang="ko-KR" altLang="en-US" sz="900" dirty="0">
                <a:solidFill>
                  <a:schemeClr val="bg1"/>
                </a:solidFill>
              </a:rPr>
              <a:t>사이의 값만 가능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pwmOut_servo2.write(0.100);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pwmOut_servo3.write(0.100);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while(true)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>
                <a:solidFill>
                  <a:srgbClr val="92D050"/>
                </a:solidFill>
              </a:rPr>
              <a:t>pwmOut_servo0.write(0.100);    // 2ms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    wait(2);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    pwmOut_servo0.write(0.075);    // 1.5ms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    wait(2);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    pwmOut_servo0.write(0.050);    // 1ms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    wait(2);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    pwmOut_servo0.write(0.075);    // 1.5ms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    wait(2);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16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Control a Robotic Arm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1" y="1057301"/>
            <a:ext cx="8640960" cy="421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#include “</a:t>
            </a:r>
            <a:r>
              <a:rPr lang="en-US" altLang="ko-KR" sz="900" dirty="0" err="1">
                <a:solidFill>
                  <a:schemeClr val="bg1"/>
                </a:solidFill>
              </a:rPr>
              <a:t>mbed.h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Servo motor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pwmOut_servo0(PWM0);    // GPIO2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pwmOut_servo1(PWM1);    // GPIO3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pwmOut_servo2(PWM2);    // GPIO0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PwmOut</a:t>
            </a:r>
            <a:r>
              <a:rPr lang="en-US" altLang="ko-KR" sz="900" dirty="0">
                <a:solidFill>
                  <a:schemeClr val="bg1"/>
                </a:solidFill>
              </a:rPr>
              <a:t> pwmOut_servo3(PWM3);    // GPIO1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void setup(void) {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/* Servo motor</a:t>
            </a:r>
            <a:r>
              <a:rPr lang="ko-KR" altLang="en-US" sz="900" dirty="0">
                <a:solidFill>
                  <a:schemeClr val="bg1"/>
                </a:solidFill>
              </a:rPr>
              <a:t> 주기 설정</a:t>
            </a:r>
            <a:r>
              <a:rPr lang="pt-BR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pwmOut_servo0.period_ms(20);    // </a:t>
            </a:r>
            <a:r>
              <a:rPr lang="ko-KR" altLang="en-US" sz="900" dirty="0">
                <a:solidFill>
                  <a:schemeClr val="bg1"/>
                </a:solidFill>
              </a:rPr>
              <a:t>주기는 </a:t>
            </a:r>
            <a:r>
              <a:rPr lang="en-US" altLang="ko-KR" sz="900" dirty="0">
                <a:solidFill>
                  <a:schemeClr val="bg1"/>
                </a:solidFill>
              </a:rPr>
              <a:t>20ms</a:t>
            </a:r>
            <a:r>
              <a:rPr lang="ko-KR" altLang="en-US" sz="900" dirty="0">
                <a:solidFill>
                  <a:schemeClr val="bg1"/>
                </a:solidFill>
              </a:rPr>
              <a:t>로 설정</a:t>
            </a:r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pwmOut_servo1.period_ms(20);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pwmOut_servo2.period_ms(20);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pwmOut_servo3.period_ms(20);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/* </a:t>
            </a:r>
            <a:r>
              <a:rPr lang="en-US" altLang="ko-KR" sz="900" dirty="0">
                <a:solidFill>
                  <a:schemeClr val="bg1"/>
                </a:solidFill>
              </a:rPr>
              <a:t>Servo motor </a:t>
            </a:r>
            <a:r>
              <a:rPr lang="ko-KR" altLang="en-US" sz="900" dirty="0">
                <a:solidFill>
                  <a:schemeClr val="bg1"/>
                </a:solidFill>
              </a:rPr>
              <a:t>초기 각도 설정</a:t>
            </a:r>
            <a:r>
              <a:rPr lang="pt-BR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pwmOut_servo0.write(0.100);    // write()</a:t>
            </a:r>
            <a:r>
              <a:rPr lang="ko-KR" altLang="en-US" sz="900" dirty="0">
                <a:solidFill>
                  <a:schemeClr val="bg1"/>
                </a:solidFill>
              </a:rPr>
              <a:t>에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>
                <a:solidFill>
                  <a:schemeClr val="bg1"/>
                </a:solidFill>
              </a:rPr>
              <a:t>들어가는 값의 단위는 배수다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pwmOut_servo1.write(0.100);    // 0.050 ~ 0.100 </a:t>
            </a:r>
            <a:r>
              <a:rPr lang="ko-KR" altLang="en-US" sz="900" dirty="0">
                <a:solidFill>
                  <a:schemeClr val="bg1"/>
                </a:solidFill>
              </a:rPr>
              <a:t>사이의 값만 가능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pwmOut_servo2.write(0.100);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pwmOut_servo3.write(0.100);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void loop(void)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pwmOut_servo0.write(0.100);    // 2ms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pwmOut_servo0.write(0.075);    // 1.5ms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pwmOut_servo0.write(0.050);    // 1ms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pwmOut_servo0.write(0.075);    // 1.5ms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wait(2);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rgbClr val="92D050"/>
                </a:solidFill>
              </a:rPr>
              <a:t>setup();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while(true)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>
                <a:solidFill>
                  <a:srgbClr val="92D050"/>
                </a:solidFill>
              </a:rPr>
              <a:t>loop();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6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7864" y="262666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THANK YOU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3731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330" y="1417340"/>
            <a:ext cx="9144330" cy="18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Contents (2</a:t>
            </a:r>
            <a:r>
              <a:rPr lang="en-US" altLang="ko-KR" baseline="30000" dirty="0"/>
              <a:t>nd</a:t>
            </a:r>
            <a:r>
              <a:rPr lang="en-US" altLang="ko-KR" dirty="0"/>
              <a:t> day)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564E837-9F07-7B41-B02A-020B1B5A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057300"/>
            <a:ext cx="8064697" cy="4105250"/>
          </a:xfrm>
        </p:spPr>
        <p:txBody>
          <a:bodyPr anchor="ctr">
            <a:normAutofit/>
          </a:bodyPr>
          <a:lstStyle/>
          <a:p>
            <a:pPr marL="457196" indent="-457196">
              <a:lnSpc>
                <a:spcPct val="200000"/>
              </a:lnSpc>
              <a:buFontTx/>
              <a:buAutoNum type="arabicPeriod"/>
            </a:pPr>
            <a:r>
              <a:rPr lang="en-US" altLang="ko-KR" dirty="0"/>
              <a:t>BLE (Bluetooth Low Energy)</a:t>
            </a:r>
          </a:p>
          <a:p>
            <a:pPr marL="457196" indent="-457196">
              <a:lnSpc>
                <a:spcPct val="200000"/>
              </a:lnSpc>
              <a:buFontTx/>
              <a:buAutoNum type="arabicPeriod"/>
            </a:pPr>
            <a:r>
              <a:rPr lang="en-US" altLang="ko-KR" dirty="0"/>
              <a:t>BLE API of </a:t>
            </a:r>
            <a:r>
              <a:rPr lang="en-US" altLang="ko-KR" dirty="0" err="1"/>
              <a:t>Mbed</a:t>
            </a:r>
            <a:r>
              <a:rPr lang="en-US" altLang="ko-KR" dirty="0"/>
              <a:t> OS</a:t>
            </a:r>
          </a:p>
          <a:p>
            <a:pPr marL="457196" indent="-457196">
              <a:lnSpc>
                <a:spcPct val="200000"/>
              </a:lnSpc>
              <a:buFontTx/>
              <a:buAutoNum type="arabicPeriod"/>
            </a:pPr>
            <a:r>
              <a:rPr lang="en-US" altLang="ko-KR" dirty="0"/>
              <a:t>Mobile App Installation and Usage</a:t>
            </a:r>
          </a:p>
          <a:p>
            <a:pPr marL="457196" indent="-457196">
              <a:lnSpc>
                <a:spcPct val="200000"/>
              </a:lnSpc>
              <a:buFontTx/>
              <a:buAutoNum type="arabicPeriod"/>
            </a:pPr>
            <a:r>
              <a:rPr lang="en-US" altLang="ko-KR" dirty="0"/>
              <a:t>iBeacon Test with Mobile App</a:t>
            </a:r>
          </a:p>
          <a:p>
            <a:pPr marL="457196" indent="-457196">
              <a:lnSpc>
                <a:spcPct val="200000"/>
              </a:lnSpc>
              <a:buFontTx/>
              <a:buAutoNum type="arabicPeriod"/>
            </a:pPr>
            <a:r>
              <a:rPr lang="en-US" altLang="ko-KR" dirty="0"/>
              <a:t>BLE UART Test with Mobile App</a:t>
            </a:r>
          </a:p>
          <a:p>
            <a:pPr marL="457196" indent="-457196">
              <a:lnSpc>
                <a:spcPct val="200000"/>
              </a:lnSpc>
              <a:buFontTx/>
              <a:buAutoNum type="arabicPeriod"/>
            </a:pPr>
            <a:r>
              <a:rPr lang="en-US" altLang="ko-KR" dirty="0"/>
              <a:t>Pinout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41F2F-3BAE-6B4C-ABB3-5FD458B5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18129" y="0"/>
            <a:ext cx="3425871" cy="571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04496C-455D-3141-8518-F9E2FA59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284" y="5377780"/>
            <a:ext cx="962195" cy="1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T</a:t>
            </a:r>
            <a:r>
              <a:rPr lang="en-US" altLang="ko-KR" dirty="0" smtClean="0"/>
              <a:t>rend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과거부터 기기들간의 무선 연결은 주로 </a:t>
            </a:r>
            <a:r>
              <a:rPr lang="en-US" altLang="ko-KR" dirty="0"/>
              <a:t>Bluetooth</a:t>
            </a:r>
            <a:r>
              <a:rPr lang="ko-KR" altLang="en-US" dirty="0"/>
              <a:t>라는 기술을 이용했는데</a:t>
            </a:r>
            <a:r>
              <a:rPr lang="en-US" altLang="ko-KR" dirty="0"/>
              <a:t>, </a:t>
            </a:r>
            <a:r>
              <a:rPr lang="ko-KR" altLang="en-US" dirty="0"/>
              <a:t>이들은 기기간에 마스터</a:t>
            </a:r>
            <a:r>
              <a:rPr lang="en-US" altLang="ko-KR" dirty="0"/>
              <a:t>, </a:t>
            </a:r>
            <a:r>
              <a:rPr lang="ko-KR" altLang="en-US" dirty="0" err="1"/>
              <a:t>슬레이브</a:t>
            </a:r>
            <a:r>
              <a:rPr lang="ko-KR" altLang="en-US" dirty="0"/>
              <a:t> 관계를 형성하여 통신하는 </a:t>
            </a:r>
            <a:r>
              <a:rPr lang="en-US" altLang="ko-KR" dirty="0"/>
              <a:t>Bluetooth Classic</a:t>
            </a:r>
            <a:r>
              <a:rPr lang="ko-KR" altLang="en-US" dirty="0"/>
              <a:t>이라는 방식을 이용했다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사람들이 이러한 기기들을 이용하면서 많이 염려했던 것은 ‘</a:t>
            </a:r>
            <a:r>
              <a:rPr lang="en-US" altLang="ko-KR" dirty="0"/>
              <a:t>Bluetooth</a:t>
            </a:r>
            <a:r>
              <a:rPr lang="ko-KR" altLang="en-US" dirty="0"/>
              <a:t>를 연결하면 베터리가 빨리 소모된다’</a:t>
            </a:r>
            <a:r>
              <a:rPr lang="en-US" altLang="ko-KR" dirty="0"/>
              <a:t>, ‘</a:t>
            </a:r>
            <a:r>
              <a:rPr lang="ko-KR" altLang="en-US" dirty="0"/>
              <a:t>사용하지 않을 때는 </a:t>
            </a:r>
            <a:r>
              <a:rPr lang="en-US" altLang="ko-KR" dirty="0"/>
              <a:t>Bluetooth </a:t>
            </a:r>
            <a:r>
              <a:rPr lang="ko-KR" altLang="en-US" dirty="0" err="1"/>
              <a:t>꺼놓아야지</a:t>
            </a:r>
            <a:r>
              <a:rPr lang="ko-KR" altLang="en-US" dirty="0"/>
              <a:t>’ 등과 같은 배터리 관련된 문제들이었다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Bluetooth Classic</a:t>
            </a:r>
            <a:r>
              <a:rPr lang="ko-KR" altLang="en-US" dirty="0"/>
              <a:t>은 다른 디바이스를 무선으로 연결을 하여 사용할 수 있는 편리함을 주었지만</a:t>
            </a:r>
            <a:r>
              <a:rPr lang="en-US" altLang="ko-KR" dirty="0"/>
              <a:t>, </a:t>
            </a:r>
            <a:r>
              <a:rPr lang="ko-KR" altLang="en-US" dirty="0"/>
              <a:t>연결이 되는 동안에는 배터리를 빠르게 소모시키기 때문에 사용하는 데에 많은 불편함이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194" name="Picture 2" descr="https://t1.daumcdn.net/cfile/tistory/27496933596E21FA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024" y="1057275"/>
            <a:ext cx="1169424" cy="28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2427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</p:spTree>
    <p:extLst>
      <p:ext uri="{BB962C8B-B14F-4D97-AF65-F5344CB8AC3E}">
        <p14:creationId xmlns:p14="http://schemas.microsoft.com/office/powerpoint/2010/main" val="58072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Trend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2010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Bluetooth </a:t>
            </a:r>
            <a:r>
              <a:rPr lang="ko-KR" altLang="en-US" dirty="0"/>
              <a:t>표준으로 </a:t>
            </a:r>
            <a:r>
              <a:rPr lang="en-US" altLang="ko-KR" b="1" dirty="0"/>
              <a:t>Bluetooth 4.0</a:t>
            </a:r>
            <a:r>
              <a:rPr lang="ko-KR" altLang="en-US" dirty="0"/>
              <a:t> 이 채택이 되었다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기존의 </a:t>
            </a:r>
            <a:r>
              <a:rPr lang="en-US" altLang="ko-KR" dirty="0"/>
              <a:t>Bluetooth Classic</a:t>
            </a:r>
            <a:r>
              <a:rPr lang="ko-KR" altLang="en-US" dirty="0"/>
              <a:t>과의 가장 큰 차이는 훨씬 적은 전력을 사용하여 </a:t>
            </a:r>
            <a:r>
              <a:rPr lang="en-US" altLang="ko-KR" dirty="0"/>
              <a:t>Classic</a:t>
            </a:r>
            <a:r>
              <a:rPr lang="ko-KR" altLang="en-US" dirty="0"/>
              <a:t>과 비슷한 수준의 무선 통신을 할 수 있다는 점이다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이는 당시 </a:t>
            </a:r>
            <a:r>
              <a:rPr lang="en-US" altLang="ko-KR" dirty="0"/>
              <a:t>Bluetooth</a:t>
            </a:r>
            <a:r>
              <a:rPr lang="ko-KR" altLang="en-US" dirty="0"/>
              <a:t>의 최대 단점이었던 과도한 배터리를 소모 문제를 해결하는 기술이었기 때문에</a:t>
            </a:r>
            <a:r>
              <a:rPr lang="en-US" altLang="ko-KR" dirty="0"/>
              <a:t>, Bluetooth </a:t>
            </a:r>
            <a:r>
              <a:rPr lang="ko-KR" altLang="en-US" dirty="0"/>
              <a:t>관련 업계에 큰 반향을 일으켰다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이렇게 저전력을 이용하여 무선통신을 하는 특징을 </a:t>
            </a:r>
            <a:r>
              <a:rPr lang="en-US" altLang="ko-KR" b="1" dirty="0"/>
              <a:t>Bluetooth Low Energy (</a:t>
            </a:r>
            <a:r>
              <a:rPr lang="ko-KR" altLang="en-US" b="1" dirty="0"/>
              <a:t>이하 </a:t>
            </a:r>
            <a:r>
              <a:rPr lang="en-US" altLang="ko-KR" b="1" dirty="0"/>
              <a:t>BLE)</a:t>
            </a:r>
            <a:r>
              <a:rPr lang="ko-KR" altLang="en-US" dirty="0"/>
              <a:t> 라고 부르는데</a:t>
            </a:r>
            <a:r>
              <a:rPr lang="en-US" altLang="ko-KR" dirty="0"/>
              <a:t>, Bluetooth 4.0 </a:t>
            </a:r>
            <a:r>
              <a:rPr lang="ko-KR" altLang="en-US" dirty="0"/>
              <a:t>이후의 버전들은 이 용어로 대체되어 불리기도 한다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최근 출시되고 있는 </a:t>
            </a:r>
            <a:r>
              <a:rPr lang="en-US" altLang="ko-KR" dirty="0"/>
              <a:t>Smart Band, Watch, Glass</a:t>
            </a:r>
            <a:r>
              <a:rPr lang="ko-KR" altLang="en-US" dirty="0"/>
              <a:t> 등의 </a:t>
            </a:r>
            <a:r>
              <a:rPr lang="en-US" altLang="ko-KR" dirty="0"/>
              <a:t>wearable</a:t>
            </a:r>
            <a:r>
              <a:rPr lang="ko-KR" altLang="en-US" dirty="0"/>
              <a:t> 무선통신 기기들의 대부분은 이 </a:t>
            </a:r>
            <a:r>
              <a:rPr lang="en-US" altLang="ko-KR" dirty="0"/>
              <a:t>BLE </a:t>
            </a:r>
            <a:r>
              <a:rPr lang="ko-KR" altLang="en-US" dirty="0"/>
              <a:t>방식을 이용하여 무선 통신을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4" name="Picture 4" descr="https://t1.daumcdn.net/cfile/tistory/21ADA733596E2205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057275"/>
            <a:ext cx="1080120" cy="60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42427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Bluetooth </a:t>
            </a:r>
            <a:r>
              <a:rPr lang="ko-KR" altLang="en-US" dirty="0" smtClean="0"/>
              <a:t>장치 구분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Bluetooth Classic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4.0 </a:t>
            </a:r>
            <a:r>
              <a:rPr lang="ko-KR" altLang="en-US" dirty="0"/>
              <a:t>이전 기술만 지원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데이터 스트리밍</a:t>
            </a:r>
            <a:r>
              <a:rPr lang="en-US" altLang="ko-KR" dirty="0"/>
              <a:t>, </a:t>
            </a:r>
            <a:r>
              <a:rPr lang="ko-KR" altLang="en-US" dirty="0"/>
              <a:t>대용량의 데이터 전송서비스를 지원하며 최대 데이터 전송률과 전력소모가 높다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Bluetooth </a:t>
            </a:r>
            <a:r>
              <a:rPr lang="en-US" altLang="ko-KR" dirty="0" smtClean="0"/>
              <a:t>Smart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4.0 </a:t>
            </a:r>
            <a:r>
              <a:rPr lang="ko-KR" altLang="en-US" dirty="0"/>
              <a:t>이후 버전</a:t>
            </a:r>
            <a:r>
              <a:rPr lang="en-US" altLang="ko-KR" dirty="0"/>
              <a:t>. BLE</a:t>
            </a:r>
            <a:r>
              <a:rPr lang="ko-KR" altLang="en-US" dirty="0"/>
              <a:t>만 지원</a:t>
            </a:r>
            <a:r>
              <a:rPr lang="en-US" altLang="ko-KR" dirty="0"/>
              <a:t>. </a:t>
            </a:r>
            <a:r>
              <a:rPr lang="ko-KR" altLang="en-US" dirty="0"/>
              <a:t>저전력이 핵심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Classic</a:t>
            </a:r>
            <a:r>
              <a:rPr lang="ko-KR" altLang="en-US" dirty="0"/>
              <a:t>에 비해 전력 소모를 </a:t>
            </a:r>
            <a:r>
              <a:rPr lang="en-US" altLang="ko-KR" dirty="0"/>
              <a:t>1/10 </a:t>
            </a:r>
            <a:r>
              <a:rPr lang="ko-KR" altLang="en-US" dirty="0"/>
              <a:t>정도로 낮춤</a:t>
            </a:r>
            <a:r>
              <a:rPr lang="en-US" altLang="ko-KR" dirty="0"/>
              <a:t>. </a:t>
            </a:r>
            <a:r>
              <a:rPr lang="ko-KR" altLang="en-US" dirty="0"/>
              <a:t>대신 한번에 전송할 수 있는 양도 적고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전송속도도</a:t>
            </a:r>
            <a:r>
              <a:rPr lang="ko-KR" altLang="en-US" dirty="0"/>
              <a:t> 느리다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Bluetooth Smart Ready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Classic</a:t>
            </a:r>
            <a:r>
              <a:rPr lang="ko-KR" altLang="en-US" dirty="0"/>
              <a:t>과 </a:t>
            </a:r>
            <a:r>
              <a:rPr lang="en-US" altLang="ko-KR" dirty="0"/>
              <a:t>Smart </a:t>
            </a:r>
            <a:r>
              <a:rPr lang="ko-KR" altLang="en-US" dirty="0"/>
              <a:t>둘 다 지원</a:t>
            </a:r>
            <a:r>
              <a:rPr lang="en-US" altLang="ko-KR" dirty="0"/>
              <a:t>. </a:t>
            </a:r>
            <a:r>
              <a:rPr lang="ko-KR" altLang="en-US" dirty="0"/>
              <a:t>둘 사이의 허브라고 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122" name="Picture 2" descr="http://intsain.com/w/wp-content/uploads/2015/09/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79" y="3793604"/>
            <a:ext cx="3960440" cy="15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064002"/>
            <a:ext cx="8013459" cy="4025746"/>
          </a:xfrm>
        </p:spPr>
        <p:txBody>
          <a:bodyPr numCol="2"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Communication mode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Advertise mode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Connection mode</a:t>
            </a:r>
            <a:endParaRPr lang="ko-KR" altLang="en-US" dirty="0"/>
          </a:p>
        </p:txBody>
      </p:sp>
      <p:pic>
        <p:nvPicPr>
          <p:cNvPr id="10242" name="Picture 2" descr="https://s3.ap-northeast-2.amazonaws.com/zoyi-ghost/zoyi-kr/2017/06/1_9z_JaDmgdslylOmGznsOBw-14987334101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93404"/>
            <a:ext cx="3752703" cy="25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2427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  <p:pic>
        <p:nvPicPr>
          <p:cNvPr id="6" name="Picture 2" descr="https://s3.ap-northeast-2.amazonaws.com/zoyi-ghost/zoyi-kr/2017/06/1_js1xwxux0KsrSz3GjGUUOA-149873346336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15456" r="16176" b="20889"/>
          <a:stretch/>
        </p:blipFill>
        <p:spPr bwMode="auto">
          <a:xfrm>
            <a:off x="5115220" y="1921396"/>
            <a:ext cx="345638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4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3.ap-northeast-2.amazonaws.com/zoyi-ghost/zoyi-kr/2017/06/1_9z_JaDmgdslylOmGznsOBw-14987334101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77380"/>
            <a:ext cx="3024336" cy="206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064002"/>
            <a:ext cx="5565187" cy="409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Communication </a:t>
            </a:r>
            <a:r>
              <a:rPr lang="en-US" altLang="ko-KR" dirty="0"/>
              <a:t>– Advertise </a:t>
            </a:r>
            <a:r>
              <a:rPr lang="en-US" altLang="ko-KR" dirty="0" smtClean="0"/>
              <a:t>mode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두 기기가 무선 통신을 하려면 서로의 존재를 알아야 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누군가는 </a:t>
            </a:r>
            <a:r>
              <a:rPr lang="ko-KR" altLang="en-US" dirty="0"/>
              <a:t>자신의 존재에 대해서 알리는 신호 </a:t>
            </a:r>
            <a:r>
              <a:rPr lang="en-US" altLang="ko-KR" b="1" dirty="0"/>
              <a:t>Advertising Packet</a:t>
            </a:r>
            <a:r>
              <a:rPr lang="ko-KR" altLang="en-US" dirty="0"/>
              <a:t>를 보내고 누군가는 그것을 찾아서 연결을 시도하는 과정이 </a:t>
            </a:r>
            <a:r>
              <a:rPr lang="en-US" altLang="ko-KR" dirty="0"/>
              <a:t>Advertise Mode</a:t>
            </a:r>
            <a:r>
              <a:rPr lang="ko-KR" altLang="en-US" dirty="0"/>
              <a:t>에서 이루어 진다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한 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이상의 기기에 통신할 수 있는 유일한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BLE</a:t>
            </a:r>
            <a:r>
              <a:rPr lang="ko-KR" altLang="en-US" dirty="0"/>
              <a:t>에서 </a:t>
            </a:r>
            <a:r>
              <a:rPr lang="en-US" altLang="ko-KR" dirty="0"/>
              <a:t>Advertising Packet</a:t>
            </a:r>
            <a:r>
              <a:rPr lang="ko-KR" altLang="en-US" dirty="0"/>
              <a:t>의 특징이 데이터가 매우 작다</a:t>
            </a:r>
            <a:r>
              <a:rPr lang="en-US" altLang="ko-KR" dirty="0"/>
              <a:t>! 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Advertising Packet</a:t>
            </a:r>
            <a:r>
              <a:rPr lang="ko-KR" altLang="en-US" dirty="0"/>
              <a:t>신호를 하루 종일 일년 </a:t>
            </a:r>
            <a:r>
              <a:rPr lang="en-US" altLang="ko-KR" dirty="0"/>
              <a:t>12</a:t>
            </a:r>
            <a:r>
              <a:rPr lang="ko-KR" altLang="en-US" dirty="0"/>
              <a:t>달 자신을 알리는 신호를 쏘고 있는 것이 바로 </a:t>
            </a:r>
            <a:r>
              <a:rPr lang="en-US" altLang="ko-KR" b="1" dirty="0"/>
              <a:t>Beacon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Beacon</a:t>
            </a:r>
            <a:r>
              <a:rPr lang="ko-KR" altLang="en-US" dirty="0"/>
              <a:t>은 상대가 받던 말던 </a:t>
            </a:r>
            <a:r>
              <a:rPr lang="en-US" altLang="ko-KR" dirty="0"/>
              <a:t>Advertising Packet</a:t>
            </a:r>
            <a:r>
              <a:rPr lang="ko-KR" altLang="en-US" dirty="0"/>
              <a:t>을 쏘기만 하면 되고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50m</a:t>
            </a:r>
            <a:r>
              <a:rPr lang="ko-KR" altLang="en-US" dirty="0"/>
              <a:t>거리에서 작동 할 수 있다고 한다</a:t>
            </a:r>
            <a:r>
              <a:rPr lang="en-US" altLang="ko-KR" dirty="0"/>
              <a:t>. </a:t>
            </a:r>
            <a:r>
              <a:rPr lang="ko-KR" altLang="en-US" dirty="0"/>
              <a:t>사용 환경과 제품 성능에 따라 차이가 있지만 작은 버튼 셀 배터리로도 </a:t>
            </a:r>
            <a:r>
              <a:rPr lang="en-US" altLang="ko-KR" dirty="0"/>
              <a:t>1~2</a:t>
            </a:r>
            <a:r>
              <a:rPr lang="ko-KR" altLang="en-US" dirty="0"/>
              <a:t>년 동안 사용할 수 있다고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2427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</p:spTree>
    <p:extLst>
      <p:ext uri="{BB962C8B-B14F-4D97-AF65-F5344CB8AC3E}">
        <p14:creationId xmlns:p14="http://schemas.microsoft.com/office/powerpoint/2010/main" val="54628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Communication</a:t>
            </a:r>
            <a:r>
              <a:rPr lang="ko-KR" altLang="en-US" dirty="0" smtClean="0"/>
              <a:t> </a:t>
            </a:r>
            <a:r>
              <a:rPr lang="en-US" altLang="ko-KR" dirty="0"/>
              <a:t>– Connection mode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Advertise </a:t>
            </a:r>
            <a:r>
              <a:rPr lang="en-US" altLang="ko-KR" dirty="0" smtClean="0"/>
              <a:t>Mode</a:t>
            </a:r>
            <a:r>
              <a:rPr lang="ko-KR" altLang="en-US" dirty="0" smtClean="0"/>
              <a:t>에서 </a:t>
            </a:r>
            <a:r>
              <a:rPr lang="ko-KR" altLang="en-US" dirty="0"/>
              <a:t>알게 된 기기 중에 하나를 선택해서 </a:t>
            </a:r>
            <a:r>
              <a:rPr lang="en-US" altLang="ko-KR" dirty="0"/>
              <a:t>1:1 </a:t>
            </a:r>
            <a:r>
              <a:rPr lang="ko-KR" altLang="en-US" dirty="0"/>
              <a:t>로 연결하는 것이 </a:t>
            </a:r>
            <a:r>
              <a:rPr lang="en-US" altLang="ko-KR" dirty="0"/>
              <a:t>Connection </a:t>
            </a:r>
            <a:r>
              <a:rPr lang="en-US" altLang="ko-KR" dirty="0" smtClean="0"/>
              <a:t>Mode</a:t>
            </a:r>
            <a:r>
              <a:rPr lang="ko-KR" altLang="en-US" dirty="0" smtClean="0"/>
              <a:t>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Connection </a:t>
            </a:r>
            <a:r>
              <a:rPr lang="en-US" altLang="ko-KR" dirty="0" smtClean="0"/>
              <a:t>Mode</a:t>
            </a:r>
            <a:r>
              <a:rPr lang="ko-KR" altLang="en-US" dirty="0" smtClean="0"/>
              <a:t>로 </a:t>
            </a:r>
            <a:r>
              <a:rPr lang="ko-KR" altLang="en-US" dirty="0"/>
              <a:t>전환 되고 나서는 서로 타이밍을 맞춰서 데이터를 주고 받으며</a:t>
            </a:r>
            <a:r>
              <a:rPr lang="en-US" altLang="ko-KR" dirty="0"/>
              <a:t>, </a:t>
            </a:r>
            <a:r>
              <a:rPr lang="ko-KR" altLang="en-US" dirty="0"/>
              <a:t>이전 모드에서 진행했던 과정은 더 이상 필요 없다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양방향으로 데이터를 주고받거나</a:t>
            </a:r>
            <a:r>
              <a:rPr lang="en-US" altLang="ko-KR" dirty="0"/>
              <a:t>, Advertising Packet</a:t>
            </a:r>
            <a:r>
              <a:rPr lang="ko-KR" altLang="en-US" dirty="0"/>
              <a:t>으로만 전달하기에는 많은 양의 데이터를 주고 받아야 하는 경우에는</a:t>
            </a:r>
            <a:r>
              <a:rPr lang="en-US" altLang="ko-KR" dirty="0"/>
              <a:t>, Connection Mode</a:t>
            </a:r>
            <a:r>
              <a:rPr lang="ko-KR" altLang="en-US" dirty="0"/>
              <a:t>로 통신을 한다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Advertising Packet</a:t>
            </a:r>
            <a:r>
              <a:rPr lang="ko-KR" altLang="en-US" dirty="0"/>
              <a:t>이 아닌 </a:t>
            </a:r>
            <a:r>
              <a:rPr lang="en-US" altLang="ko-KR" dirty="0"/>
              <a:t>Data Packet</a:t>
            </a:r>
            <a:r>
              <a:rPr lang="ko-KR" altLang="en-US" dirty="0"/>
              <a:t>을 사용하며</a:t>
            </a:r>
            <a:r>
              <a:rPr lang="en-US" altLang="ko-KR" dirty="0"/>
              <a:t>, </a:t>
            </a:r>
            <a:r>
              <a:rPr lang="ko-KR" altLang="en-US" dirty="0"/>
              <a:t>디바이스간에 </a:t>
            </a:r>
            <a:r>
              <a:rPr lang="en-US" altLang="ko-KR" dirty="0"/>
              <a:t>Channel hopping </a:t>
            </a:r>
            <a:r>
              <a:rPr lang="ko-KR" altLang="en-US" dirty="0"/>
              <a:t>규칙을 정해놓고 통신하기 때문에 </a:t>
            </a:r>
            <a:r>
              <a:rPr lang="en-US" altLang="ko-KR" dirty="0"/>
              <a:t>Advertise</a:t>
            </a:r>
            <a:r>
              <a:rPr lang="ko-KR" altLang="en-US" dirty="0"/>
              <a:t>보다 안전하다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266" name="Picture 2" descr="https://s3.ap-northeast-2.amazonaws.com/zoyi-ghost/zoyi-kr/2017/06/1_js1xwxux0KsrSz3GjGUUOA-149873346336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15456" r="16176" b="20889"/>
          <a:stretch/>
        </p:blipFill>
        <p:spPr bwMode="auto">
          <a:xfrm>
            <a:off x="2895245" y="3505572"/>
            <a:ext cx="345638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2427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</p:spTree>
    <p:extLst>
      <p:ext uri="{BB962C8B-B14F-4D97-AF65-F5344CB8AC3E}">
        <p14:creationId xmlns:p14="http://schemas.microsoft.com/office/powerpoint/2010/main" val="213478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Boards + DAP Station + Interface + Component</a:t>
            </a:r>
          </a:p>
        </p:txBody>
      </p:sp>
      <p:pic>
        <p:nvPicPr>
          <p:cNvPr id="1026" name="Picture 2" descr="http://www.devicemart.co.kr/skin/goods/detail/6500164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1" t="17021" r="10637" b="19149"/>
          <a:stretch/>
        </p:blipFill>
        <p:spPr bwMode="auto">
          <a:xfrm>
            <a:off x="2195736" y="1705372"/>
            <a:ext cx="3888432" cy="306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Protocol </a:t>
            </a:r>
            <a:r>
              <a:rPr lang="en-US" altLang="ko-KR" dirty="0"/>
              <a:t>Stack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통신을 </a:t>
            </a:r>
            <a:r>
              <a:rPr lang="ko-KR" altLang="en-US" dirty="0"/>
              <a:t>위한 규약인 </a:t>
            </a:r>
            <a:r>
              <a:rPr lang="en-US" altLang="ko-KR" dirty="0"/>
              <a:t>Protocol</a:t>
            </a:r>
            <a:r>
              <a:rPr lang="ko-KR" altLang="en-US" dirty="0"/>
              <a:t>을 정의해야 되는데</a:t>
            </a:r>
            <a:r>
              <a:rPr lang="en-US" altLang="ko-KR" dirty="0"/>
              <a:t>, </a:t>
            </a:r>
            <a:r>
              <a:rPr lang="ko-KR" altLang="en-US" dirty="0"/>
              <a:t>이렇게 정의된 </a:t>
            </a:r>
            <a:r>
              <a:rPr lang="en-US" altLang="ko-KR" dirty="0"/>
              <a:t>Protocol</a:t>
            </a:r>
            <a:r>
              <a:rPr lang="ko-KR" altLang="en-US" dirty="0"/>
              <a:t>들을 층층이 쌓아놓은 그룹이 </a:t>
            </a:r>
            <a:r>
              <a:rPr lang="en-US" altLang="ko-KR" dirty="0"/>
              <a:t>Protocol Stack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Bluetooth Signal Packet</a:t>
            </a:r>
            <a:r>
              <a:rPr lang="ko-KR" altLang="en-US" dirty="0"/>
              <a:t>을 수신하거나 송신할 때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Protocol Stack</a:t>
            </a:r>
            <a:r>
              <a:rPr lang="ko-KR" altLang="en-US" dirty="0"/>
              <a:t>을 거치면서 </a:t>
            </a:r>
            <a:r>
              <a:rPr lang="en-US" altLang="ko-KR" dirty="0"/>
              <a:t>Packet</a:t>
            </a:r>
            <a:r>
              <a:rPr lang="ko-KR" altLang="en-US" dirty="0"/>
              <a:t>들이 분석되거나 생성된다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Application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장치의 전제 동작을 개발자가 구현하는 곳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Host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이 계층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들은 </a:t>
            </a:r>
            <a:r>
              <a:rPr lang="en-US" altLang="ko-KR" dirty="0" smtClean="0"/>
              <a:t>Chip</a:t>
            </a:r>
            <a:r>
              <a:rPr lang="ko-KR" altLang="en-US" dirty="0" smtClean="0"/>
              <a:t>사에서 제공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Controller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물리적인 회로와 이를 제어하는 </a:t>
            </a:r>
            <a:r>
              <a:rPr lang="en-US" altLang="ko-KR" dirty="0" smtClean="0"/>
              <a:t>S/W</a:t>
            </a:r>
            <a:r>
              <a:rPr lang="ko-KR" altLang="en-US" dirty="0" smtClean="0"/>
              <a:t>를 지칭</a:t>
            </a:r>
            <a:endParaRPr lang="en-US" altLang="ko-KR" dirty="0" smtClean="0"/>
          </a:p>
          <a:p>
            <a:pPr marL="457196" lvl="1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42426" y="723990"/>
            <a:ext cx="37135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</a:t>
            </a:r>
            <a:r>
              <a:rPr lang="en-US" altLang="ko-KR" sz="800" dirty="0">
                <a:latin typeface="+mn-ea"/>
              </a:rPr>
              <a:t>http://www.hardcopyworld.com/ngine/aduino/index.php/archives/3086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32040" y="1489348"/>
            <a:ext cx="3888432" cy="3384376"/>
            <a:chOff x="3192371" y="2785492"/>
            <a:chExt cx="3318687" cy="2679067"/>
          </a:xfrm>
        </p:grpSpPr>
        <p:pic>
          <p:nvPicPr>
            <p:cNvPr id="10" name="Picture 2" descr="http://www.hardcopyworld.com/ngine/aduino/wp-content/uploads/sites/3/2018/07/bluetooth-low-energy-ble-protocol-stack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6" r="6349"/>
            <a:stretch/>
          </p:blipFill>
          <p:spPr bwMode="auto">
            <a:xfrm>
              <a:off x="3192371" y="2785492"/>
              <a:ext cx="3318687" cy="2679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그룹 12"/>
            <p:cNvGrpSpPr/>
            <p:nvPr/>
          </p:nvGrpSpPr>
          <p:grpSpPr>
            <a:xfrm>
              <a:off x="4067944" y="3288120"/>
              <a:ext cx="2316981" cy="2025433"/>
              <a:chOff x="8511776" y="2992715"/>
              <a:chExt cx="2260716" cy="1976245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511776" y="2992715"/>
                <a:ext cx="983631" cy="304756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9665830" y="2992715"/>
                <a:ext cx="1106662" cy="304756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8792805" y="4700553"/>
                <a:ext cx="1326690" cy="26840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8792804" y="4335289"/>
                <a:ext cx="1326690" cy="26840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7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Protocol </a:t>
            </a:r>
            <a:r>
              <a:rPr lang="en-US" altLang="ko-KR" dirty="0"/>
              <a:t>Stack – </a:t>
            </a:r>
            <a:r>
              <a:rPr lang="en-US" altLang="ko-KR" dirty="0" smtClean="0"/>
              <a:t>PHY (Physical Layer)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Physical Layer</a:t>
            </a:r>
            <a:r>
              <a:rPr lang="ko-KR" altLang="en-US" dirty="0"/>
              <a:t>에는 실제 </a:t>
            </a:r>
            <a:r>
              <a:rPr lang="en-US" altLang="ko-KR" dirty="0"/>
              <a:t>Bluetooth Analog Signal</a:t>
            </a:r>
            <a:r>
              <a:rPr lang="ko-KR" altLang="en-US" dirty="0"/>
              <a:t>과 통신할 수 있는 회로가 구성되어 있어서</a:t>
            </a:r>
            <a:r>
              <a:rPr lang="en-US" altLang="ko-KR" dirty="0"/>
              <a:t>, Analog </a:t>
            </a:r>
            <a:r>
              <a:rPr lang="ko-KR" altLang="en-US" dirty="0"/>
              <a:t>신호를 </a:t>
            </a:r>
            <a:r>
              <a:rPr lang="en-US" altLang="ko-KR" dirty="0"/>
              <a:t>Digital </a:t>
            </a:r>
            <a:r>
              <a:rPr lang="ko-KR" altLang="en-US" dirty="0"/>
              <a:t>신호로 바꾸어 주거나 </a:t>
            </a:r>
            <a:r>
              <a:rPr lang="en-US" altLang="ko-KR" dirty="0"/>
              <a:t>Digital </a:t>
            </a:r>
            <a:r>
              <a:rPr lang="ko-KR" altLang="en-US" dirty="0"/>
              <a:t>신호를 </a:t>
            </a:r>
            <a:r>
              <a:rPr lang="en-US" altLang="ko-KR" dirty="0"/>
              <a:t>Analog </a:t>
            </a:r>
            <a:r>
              <a:rPr lang="ko-KR" altLang="en-US" dirty="0"/>
              <a:t>신호로 바꾼다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Bluetooth</a:t>
            </a:r>
            <a:r>
              <a:rPr lang="ko-KR" altLang="en-US" dirty="0"/>
              <a:t>에서는 </a:t>
            </a:r>
            <a:r>
              <a:rPr lang="en-US" altLang="ko-KR" dirty="0"/>
              <a:t>2.4 GHz </a:t>
            </a:r>
            <a:r>
              <a:rPr lang="ko-KR" altLang="en-US" dirty="0"/>
              <a:t>밴드를 </a:t>
            </a:r>
            <a:r>
              <a:rPr lang="en-US" altLang="ko-KR" dirty="0" smtClean="0"/>
              <a:t>2MHz</a:t>
            </a:r>
            <a:r>
              <a:rPr lang="ko-KR" altLang="en-US" dirty="0" smtClean="0"/>
              <a:t>단위로 분할하여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총 </a:t>
            </a:r>
            <a:r>
              <a:rPr lang="en-US" altLang="ko-KR" dirty="0"/>
              <a:t>40</a:t>
            </a:r>
            <a:r>
              <a:rPr lang="ko-KR" altLang="en-US" dirty="0"/>
              <a:t>개의 </a:t>
            </a:r>
            <a:r>
              <a:rPr lang="en-US" altLang="ko-KR" dirty="0"/>
              <a:t>Channel</a:t>
            </a:r>
            <a:r>
              <a:rPr lang="ko-KR" altLang="en-US" dirty="0"/>
              <a:t>로 나누어 통신을 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40</a:t>
            </a:r>
            <a:r>
              <a:rPr lang="ko-KR" altLang="en-US" dirty="0"/>
              <a:t>개 </a:t>
            </a:r>
            <a:r>
              <a:rPr lang="en-US" altLang="ko-KR" dirty="0"/>
              <a:t>Channel </a:t>
            </a:r>
            <a:r>
              <a:rPr lang="ko-KR" altLang="en-US" dirty="0"/>
              <a:t>중 </a:t>
            </a:r>
            <a:r>
              <a:rPr lang="en-US" altLang="ko-KR" dirty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(37, 38, 39)</a:t>
            </a:r>
            <a:r>
              <a:rPr lang="ko-KR" altLang="en-US" dirty="0" smtClean="0"/>
              <a:t> </a:t>
            </a:r>
            <a:r>
              <a:rPr lang="en-US" altLang="ko-KR" dirty="0"/>
              <a:t>Channel</a:t>
            </a:r>
            <a:r>
              <a:rPr lang="ko-KR" altLang="en-US" dirty="0"/>
              <a:t>은 </a:t>
            </a:r>
            <a:r>
              <a:rPr lang="en-US" altLang="ko-KR" b="1" dirty="0"/>
              <a:t>Advertising Channel</a:t>
            </a:r>
            <a:r>
              <a:rPr lang="ko-KR" altLang="en-US" dirty="0"/>
              <a:t> 로써 각종 </a:t>
            </a:r>
            <a:r>
              <a:rPr lang="en-US" altLang="ko-KR" dirty="0"/>
              <a:t>Advertising Packet</a:t>
            </a:r>
            <a:r>
              <a:rPr lang="ko-KR" altLang="en-US" dirty="0"/>
              <a:t>을 비롯하여 </a:t>
            </a:r>
            <a:r>
              <a:rPr lang="en-US" altLang="ko-KR" dirty="0"/>
              <a:t>Connection</a:t>
            </a:r>
            <a:r>
              <a:rPr lang="ko-KR" altLang="en-US" dirty="0"/>
              <a:t>을 맺기 위해 주고 받는 </a:t>
            </a:r>
            <a:r>
              <a:rPr lang="en-US" altLang="ko-KR" dirty="0"/>
              <a:t>Packet</a:t>
            </a:r>
            <a:r>
              <a:rPr lang="ko-KR" altLang="en-US" dirty="0"/>
              <a:t>들의 교환에 이용된다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나머지 </a:t>
            </a:r>
            <a:r>
              <a:rPr lang="en-US" altLang="ko-KR" dirty="0"/>
              <a:t>37</a:t>
            </a:r>
            <a:r>
              <a:rPr lang="ko-KR" altLang="en-US" dirty="0"/>
              <a:t>개의 </a:t>
            </a:r>
            <a:r>
              <a:rPr lang="en-US" altLang="ko-KR" dirty="0"/>
              <a:t>Channel</a:t>
            </a:r>
            <a:r>
              <a:rPr lang="ko-KR" altLang="en-US" dirty="0"/>
              <a:t>은 </a:t>
            </a:r>
            <a:r>
              <a:rPr lang="en-US" altLang="ko-KR" b="1" dirty="0"/>
              <a:t>Data Channel</a:t>
            </a:r>
            <a:r>
              <a:rPr lang="ko-KR" altLang="en-US" dirty="0"/>
              <a:t> 로써 </a:t>
            </a:r>
            <a:r>
              <a:rPr lang="en-US" altLang="ko-KR" dirty="0"/>
              <a:t>Connection </a:t>
            </a:r>
            <a:r>
              <a:rPr lang="ko-KR" altLang="en-US" dirty="0"/>
              <a:t>이후의 </a:t>
            </a:r>
            <a:r>
              <a:rPr lang="en-US" altLang="ko-KR" dirty="0"/>
              <a:t>Data Packet </a:t>
            </a:r>
            <a:r>
              <a:rPr lang="ko-KR" altLang="en-US" dirty="0"/>
              <a:t>교환에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314" name="Picture 2" descr="https://s3.ap-northeast-2.amazonaws.com/zoyi-ghost/zoyi-kr/2017/06/1_n44WG9MtUZZESb7kgg3Mtg-14987335621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14" y="3289548"/>
            <a:ext cx="5934572" cy="18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45621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</p:spTree>
    <p:extLst>
      <p:ext uri="{BB962C8B-B14F-4D97-AF65-F5344CB8AC3E}">
        <p14:creationId xmlns:p14="http://schemas.microsoft.com/office/powerpoint/2010/main" val="12175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Protocol </a:t>
            </a:r>
            <a:r>
              <a:rPr lang="en-US" altLang="ko-KR" dirty="0"/>
              <a:t>Stack – </a:t>
            </a:r>
            <a:r>
              <a:rPr lang="en-US" altLang="ko-KR" dirty="0" smtClean="0"/>
              <a:t>LL (Link Layer)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Link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에서는 </a:t>
            </a:r>
            <a:r>
              <a:rPr lang="en-US" altLang="ko-KR" dirty="0"/>
              <a:t>BLE </a:t>
            </a:r>
            <a:r>
              <a:rPr lang="ko-KR" altLang="en-US" dirty="0" smtClean="0"/>
              <a:t>디바이스가 </a:t>
            </a:r>
            <a:r>
              <a:rPr lang="ko-KR" altLang="en-US" dirty="0"/>
              <a:t>서로를 발견하고 연결을 맺은 뒤</a:t>
            </a:r>
            <a:r>
              <a:rPr lang="en-US" altLang="ko-KR" dirty="0"/>
              <a:t>, </a:t>
            </a:r>
            <a:r>
              <a:rPr lang="ko-KR" altLang="en-US" dirty="0"/>
              <a:t>데이터 통신을 하기까지 하위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에서 </a:t>
            </a:r>
            <a:r>
              <a:rPr lang="ko-KR" altLang="en-US" dirty="0"/>
              <a:t>일어나는 과정 전반을 </a:t>
            </a:r>
            <a:r>
              <a:rPr lang="ko-KR" altLang="en-US" dirty="0" smtClean="0"/>
              <a:t>다룬다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Link Layer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H/W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S/W</a:t>
            </a:r>
            <a:r>
              <a:rPr lang="ko-KR" altLang="en-US" dirty="0" smtClean="0"/>
              <a:t>의 조합으로 되어있다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H/W : </a:t>
            </a:r>
            <a:r>
              <a:rPr lang="ko-KR" altLang="en-US" dirty="0" smtClean="0"/>
              <a:t>복잡하고 높은 컴퓨팅 능력이 요구되는 작업들을 처리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S/W : </a:t>
            </a:r>
            <a:r>
              <a:rPr lang="ko-KR" altLang="en-US" dirty="0" smtClean="0"/>
              <a:t>디바이스의 </a:t>
            </a:r>
            <a:r>
              <a:rPr lang="en-US" altLang="ko-KR" dirty="0" smtClean="0"/>
              <a:t>Role(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State(</a:t>
            </a:r>
            <a:r>
              <a:rPr lang="ko-KR" altLang="en-US" dirty="0" smtClean="0"/>
              <a:t>연결 상태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Role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Advertiser : Advertising packet</a:t>
            </a:r>
            <a:r>
              <a:rPr lang="ko-KR" altLang="en-US" dirty="0" smtClean="0"/>
              <a:t>을 전송하는 디바이스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Scanner : Advertising packet</a:t>
            </a:r>
            <a:r>
              <a:rPr lang="ko-KR" altLang="en-US" dirty="0" smtClean="0"/>
              <a:t>을 수신하는 디바이스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Master :  Connection</a:t>
            </a:r>
            <a:r>
              <a:rPr lang="ko-KR" altLang="en-US" dirty="0" smtClean="0"/>
              <a:t>을 시작하고 관리하는 디바이스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Slave </a:t>
            </a:r>
            <a:r>
              <a:rPr lang="en-US" altLang="ko-KR" dirty="0"/>
              <a:t>: </a:t>
            </a:r>
            <a:r>
              <a:rPr lang="en-US" altLang="ko-KR" dirty="0" smtClean="0"/>
              <a:t>Connection</a:t>
            </a:r>
            <a:r>
              <a:rPr lang="ko-KR" altLang="en-US" dirty="0" smtClean="0"/>
              <a:t> 요청을 수락하고</a:t>
            </a:r>
            <a:r>
              <a:rPr lang="en-US" altLang="ko-KR" dirty="0" smtClean="0"/>
              <a:t>, </a:t>
            </a:r>
            <a:r>
              <a:rPr lang="en-US" altLang="ko-KR" dirty="0"/>
              <a:t>M</a:t>
            </a:r>
            <a:r>
              <a:rPr lang="en-US" altLang="ko-KR" dirty="0" smtClean="0"/>
              <a:t>aster</a:t>
            </a:r>
            <a:r>
              <a:rPr lang="ko-KR" altLang="en-US" dirty="0" smtClean="0"/>
              <a:t>가 보내준 </a:t>
            </a:r>
            <a:r>
              <a:rPr lang="en-US" altLang="ko-KR" dirty="0" smtClean="0"/>
              <a:t>timing(hopping)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따르는 디바이스</a:t>
            </a: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45621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</p:spTree>
    <p:extLst>
      <p:ext uri="{BB962C8B-B14F-4D97-AF65-F5344CB8AC3E}">
        <p14:creationId xmlns:p14="http://schemas.microsoft.com/office/powerpoint/2010/main" val="32799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064002"/>
            <a:ext cx="7962021" cy="42417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Protocol </a:t>
            </a:r>
            <a:r>
              <a:rPr lang="en-US" altLang="ko-KR" dirty="0"/>
              <a:t>Stack – </a:t>
            </a:r>
            <a:r>
              <a:rPr lang="en-US" altLang="ko-KR" dirty="0" smtClean="0"/>
              <a:t>GAP (</a:t>
            </a:r>
            <a:r>
              <a:rPr lang="en-US" altLang="ko-KR" dirty="0"/>
              <a:t>Generic Access </a:t>
            </a:r>
            <a:r>
              <a:rPr lang="en-US" altLang="ko-KR" dirty="0" smtClean="0"/>
              <a:t>Profile)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GAP</a:t>
            </a:r>
            <a:r>
              <a:rPr lang="ko-KR" altLang="en-US" dirty="0" smtClean="0"/>
              <a:t>은 </a:t>
            </a:r>
            <a:r>
              <a:rPr lang="ko-KR" altLang="en-US" dirty="0"/>
              <a:t>서로 다른 제조사가 만든 </a:t>
            </a:r>
            <a:r>
              <a:rPr lang="en-US" altLang="ko-KR" dirty="0"/>
              <a:t>BLE </a:t>
            </a:r>
            <a:r>
              <a:rPr lang="ko-KR" altLang="en-US" dirty="0"/>
              <a:t>디바이스들끼리 서로 호환되어 통신할 수 있도록 </a:t>
            </a:r>
            <a:r>
              <a:rPr lang="en-US" altLang="ko-KR" dirty="0" smtClean="0"/>
              <a:t>framework</a:t>
            </a:r>
            <a:r>
              <a:rPr lang="ko-KR" altLang="en-US" dirty="0" smtClean="0"/>
              <a:t>를 제공한다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Advertising/Scanning </a:t>
            </a:r>
            <a:r>
              <a:rPr lang="ko-KR" altLang="en-US" dirty="0" smtClean="0"/>
              <a:t>단계부터 </a:t>
            </a:r>
            <a:r>
              <a:rPr lang="en-US" altLang="ko-KR" dirty="0" smtClean="0"/>
              <a:t>Connection</a:t>
            </a:r>
            <a:r>
              <a:rPr lang="ko-KR" altLang="en-US" dirty="0" smtClean="0"/>
              <a:t>이 완료되어 데이터 통신을 위한 준비가 끝날 때까지 디바이스가 취해야 할 행동들을 정의한다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</a:t>
            </a:r>
            <a:r>
              <a:rPr lang="en-US" altLang="ko-KR" dirty="0" smtClean="0"/>
              <a:t>GAP</a:t>
            </a:r>
            <a:r>
              <a:rPr lang="ko-KR" altLang="en-US" dirty="0" smtClean="0"/>
              <a:t>는 최상위 </a:t>
            </a:r>
            <a:r>
              <a:rPr lang="en-US" altLang="ko-KR" dirty="0" smtClean="0"/>
              <a:t>Control Layer</a:t>
            </a:r>
            <a:r>
              <a:rPr lang="ko-KR" altLang="en-US" dirty="0" smtClean="0"/>
              <a:t>라고도 불린다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Role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Broadcaster : Link Layer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Advertiser</a:t>
            </a:r>
            <a:r>
              <a:rPr lang="ko-KR" altLang="en-US" dirty="0" smtClean="0"/>
              <a:t>에 상응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주기적으로 </a:t>
            </a:r>
            <a:r>
              <a:rPr lang="en-US" altLang="ko-KR" dirty="0" smtClean="0"/>
              <a:t>Advertising Packet</a:t>
            </a:r>
            <a:r>
              <a:rPr lang="ko-KR" altLang="en-US" dirty="0" smtClean="0"/>
              <a:t>을 보낸다</a:t>
            </a:r>
            <a:r>
              <a:rPr lang="en-US" altLang="ko-KR" dirty="0" smtClean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Ex) </a:t>
            </a:r>
            <a:r>
              <a:rPr lang="ko-KR" altLang="en-US" dirty="0" smtClean="0"/>
              <a:t>센서가 달린 디바이스는 데이터를 주변에 주기적으로 뿌린다</a:t>
            </a:r>
            <a:r>
              <a:rPr lang="en-US" altLang="ko-KR" dirty="0" smtClean="0"/>
              <a:t>. Beacon</a:t>
            </a:r>
            <a:r>
              <a:rPr lang="ko-KR" altLang="en-US" dirty="0" smtClean="0"/>
              <a:t>이 여기에 해당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Observer : Link Layer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Scanner</a:t>
            </a:r>
            <a:r>
              <a:rPr lang="ko-KR" altLang="en-US" dirty="0" smtClean="0"/>
              <a:t>에 상응</a:t>
            </a:r>
            <a:r>
              <a:rPr lang="en-US" altLang="ko-KR" dirty="0" smtClean="0"/>
              <a:t>. Broadcaster</a:t>
            </a:r>
            <a:r>
              <a:rPr lang="ko-KR" altLang="en-US" dirty="0" smtClean="0"/>
              <a:t>가 뿌리는 </a:t>
            </a:r>
            <a:r>
              <a:rPr lang="en-US" altLang="ko-KR" dirty="0" smtClean="0"/>
              <a:t>Advertising Packet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얻는다</a:t>
            </a:r>
            <a:r>
              <a:rPr lang="en-US" altLang="ko-KR" dirty="0" smtClean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Ex) </a:t>
            </a:r>
            <a:r>
              <a:rPr lang="ko-KR" altLang="en-US" dirty="0" smtClean="0"/>
              <a:t>센서가 달린 디바이스로부터 데이터를 받아 디스플레이에 나타내는 </a:t>
            </a:r>
            <a:r>
              <a:rPr lang="ko-KR" altLang="en-US" dirty="0" err="1" smtClean="0"/>
              <a:t>스마트폰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Central </a:t>
            </a:r>
            <a:r>
              <a:rPr lang="en-US" altLang="ko-KR" dirty="0"/>
              <a:t>: Link Layer</a:t>
            </a:r>
            <a:r>
              <a:rPr lang="ko-KR" altLang="en-US" dirty="0"/>
              <a:t>에서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에 </a:t>
            </a:r>
            <a:r>
              <a:rPr lang="ko-KR" altLang="en-US" dirty="0"/>
              <a:t>상응</a:t>
            </a:r>
            <a:r>
              <a:rPr lang="en-US" altLang="ko-KR" dirty="0" smtClean="0"/>
              <a:t>. Connection</a:t>
            </a:r>
            <a:r>
              <a:rPr lang="ko-KR" altLang="en-US" dirty="0" smtClean="0"/>
              <a:t>이 시작할 때 시작된다</a:t>
            </a:r>
            <a:r>
              <a:rPr lang="en-US" altLang="ko-KR" dirty="0" smtClean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Ex) </a:t>
            </a:r>
            <a:r>
              <a:rPr lang="ko-KR" altLang="en-US" dirty="0" err="1" smtClean="0"/>
              <a:t>스마트폰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Peripheral : </a:t>
            </a:r>
            <a:r>
              <a:rPr lang="en-US" altLang="ko-KR" dirty="0"/>
              <a:t>Link Layer</a:t>
            </a:r>
            <a:r>
              <a:rPr lang="ko-KR" altLang="en-US" dirty="0"/>
              <a:t>에서 </a:t>
            </a:r>
            <a:r>
              <a:rPr lang="en-US" altLang="ko-KR" dirty="0" smtClean="0"/>
              <a:t>Slave</a:t>
            </a:r>
            <a:r>
              <a:rPr lang="ko-KR" altLang="en-US" dirty="0" smtClean="0"/>
              <a:t>에 </a:t>
            </a:r>
            <a:r>
              <a:rPr lang="ko-KR" altLang="en-US" dirty="0"/>
              <a:t>상응</a:t>
            </a:r>
            <a:r>
              <a:rPr lang="en-US" altLang="ko-KR" dirty="0" smtClean="0"/>
              <a:t>. Connection</a:t>
            </a:r>
            <a:r>
              <a:rPr lang="ko-KR" altLang="en-US" dirty="0" smtClean="0"/>
              <a:t>이 시작할 수 있도록 유도한다</a:t>
            </a:r>
            <a:r>
              <a:rPr lang="en-US" altLang="ko-KR" dirty="0" smtClean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Ex) </a:t>
            </a:r>
            <a:r>
              <a:rPr lang="ko-KR" altLang="en-US" dirty="0" smtClean="0"/>
              <a:t>센서가 달린 디바이스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42427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</p:spTree>
    <p:extLst>
      <p:ext uri="{BB962C8B-B14F-4D97-AF65-F5344CB8AC3E}">
        <p14:creationId xmlns:p14="http://schemas.microsoft.com/office/powerpoint/2010/main" val="411520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Protocol </a:t>
            </a:r>
            <a:r>
              <a:rPr lang="en-US" altLang="ko-KR" dirty="0"/>
              <a:t>Stack – GATT (Generic Attribute </a:t>
            </a:r>
            <a:r>
              <a:rPr lang="en-US" altLang="ko-KR" dirty="0" smtClean="0"/>
              <a:t>Profile)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GATT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en-US" altLang="ko-KR" dirty="0"/>
              <a:t>BLE Data </a:t>
            </a:r>
            <a:r>
              <a:rPr lang="ko-KR" altLang="en-US" dirty="0"/>
              <a:t>교환을 관리하고 디바이스들이 </a:t>
            </a:r>
            <a:r>
              <a:rPr lang="en-US" altLang="ko-KR" dirty="0"/>
              <a:t>Data</a:t>
            </a:r>
            <a:r>
              <a:rPr lang="ko-KR" altLang="en-US" dirty="0"/>
              <a:t>를 발견하고</a:t>
            </a:r>
            <a:r>
              <a:rPr lang="en-US" altLang="ko-KR" dirty="0"/>
              <a:t>, </a:t>
            </a:r>
            <a:r>
              <a:rPr lang="ko-KR" altLang="en-US" dirty="0"/>
              <a:t>읽고</a:t>
            </a:r>
            <a:r>
              <a:rPr lang="en-US" altLang="ko-KR" dirty="0"/>
              <a:t>, </a:t>
            </a:r>
            <a:r>
              <a:rPr lang="ko-KR" altLang="en-US" dirty="0"/>
              <a:t>쓰는 것이 가능하도록 기초적인 </a:t>
            </a:r>
            <a:r>
              <a:rPr lang="en-US" altLang="ko-KR" dirty="0"/>
              <a:t>Data Model</a:t>
            </a:r>
            <a:r>
              <a:rPr lang="ko-KR" altLang="en-US" dirty="0"/>
              <a:t>과 </a:t>
            </a:r>
            <a:r>
              <a:rPr lang="en-US" altLang="ko-KR" dirty="0"/>
              <a:t>Procedure</a:t>
            </a:r>
            <a:r>
              <a:rPr lang="ko-KR" altLang="en-US" dirty="0"/>
              <a:t>를 정의한다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GATT</a:t>
            </a:r>
            <a:r>
              <a:rPr lang="ko-KR" altLang="en-US" dirty="0"/>
              <a:t>는 최상위 </a:t>
            </a:r>
            <a:r>
              <a:rPr lang="en-US" altLang="ko-KR" dirty="0"/>
              <a:t>Data Layer</a:t>
            </a:r>
            <a:r>
              <a:rPr lang="ko-KR" altLang="en-US" dirty="0"/>
              <a:t>라고도 불린다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디바이스간에 </a:t>
            </a:r>
            <a:r>
              <a:rPr lang="en-US" altLang="ko-KR" dirty="0"/>
              <a:t>low-level</a:t>
            </a:r>
            <a:r>
              <a:rPr lang="ko-KR" altLang="en-US" dirty="0"/>
              <a:t>에서의 모든 </a:t>
            </a:r>
            <a:r>
              <a:rPr lang="ko-KR" altLang="en-US" dirty="0" err="1"/>
              <a:t>인터렉션을</a:t>
            </a:r>
            <a:r>
              <a:rPr lang="ko-KR" altLang="en-US" dirty="0"/>
              <a:t> 정의하는 </a:t>
            </a:r>
            <a:r>
              <a:rPr lang="en-US" altLang="ko-KR" dirty="0"/>
              <a:t>GAP</a:t>
            </a:r>
            <a:r>
              <a:rPr lang="ko-KR" altLang="en-US" dirty="0"/>
              <a:t>와는 달리</a:t>
            </a:r>
            <a:r>
              <a:rPr lang="en-US" altLang="ko-KR" dirty="0"/>
              <a:t>, GATT</a:t>
            </a:r>
            <a:r>
              <a:rPr lang="ko-KR" altLang="en-US" dirty="0"/>
              <a:t>는 오직 </a:t>
            </a:r>
            <a:r>
              <a:rPr lang="en-US" altLang="ko-KR" dirty="0"/>
              <a:t>Data</a:t>
            </a:r>
            <a:r>
              <a:rPr lang="ko-KR" altLang="en-US" dirty="0"/>
              <a:t>의 </a:t>
            </a:r>
            <a:r>
              <a:rPr lang="en-US" altLang="ko-KR" dirty="0"/>
              <a:t>Format </a:t>
            </a:r>
            <a:r>
              <a:rPr lang="ko-KR" altLang="en-US" dirty="0"/>
              <a:t>및 전달에 대해서만 처리한다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Connection Mode</a:t>
            </a:r>
            <a:r>
              <a:rPr lang="ko-KR" altLang="en-US" dirty="0"/>
              <a:t>일 때</a:t>
            </a:r>
            <a:r>
              <a:rPr lang="en-US" altLang="ko-KR" dirty="0"/>
              <a:t>, GATT Service</a:t>
            </a:r>
            <a:r>
              <a:rPr lang="ko-KR" altLang="en-US" dirty="0"/>
              <a:t>와 </a:t>
            </a:r>
            <a:r>
              <a:rPr lang="en-US" altLang="ko-KR" dirty="0"/>
              <a:t>Characteristic</a:t>
            </a:r>
            <a:r>
              <a:rPr lang="ko-KR" altLang="en-US" dirty="0"/>
              <a:t>을 이용하여 양방향 통신을 하게 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Role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Client : Server</a:t>
            </a:r>
            <a:r>
              <a:rPr lang="ko-KR" altLang="en-US" dirty="0" smtClean="0"/>
              <a:t>에 데이터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를 보내고 </a:t>
            </a:r>
            <a:r>
              <a:rPr lang="en-US" altLang="ko-KR" dirty="0" smtClean="0"/>
              <a:t>Response</a:t>
            </a:r>
            <a:r>
              <a:rPr lang="ko-KR" altLang="en-US" dirty="0" smtClean="0"/>
              <a:t>를 받는다</a:t>
            </a:r>
            <a:r>
              <a:rPr lang="en-US" altLang="ko-KR" dirty="0" smtClean="0"/>
              <a:t>. BLE Connection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이루어지는 시점에</a:t>
            </a:r>
            <a:r>
              <a:rPr lang="en-US" altLang="ko-KR" dirty="0"/>
              <a:t> </a:t>
            </a:r>
            <a:r>
              <a:rPr lang="en-US" altLang="ko-KR" dirty="0" smtClean="0"/>
              <a:t>Client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Discover services</a:t>
            </a:r>
            <a:r>
              <a:rPr lang="ko-KR" altLang="en-US" dirty="0" smtClean="0"/>
              <a:t>라는 동작을 통해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가 제공하는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가 무엇인지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데이터를 보내는지 알아야 한다</a:t>
            </a:r>
            <a:r>
              <a:rPr lang="en-US" altLang="ko-KR" dirty="0" smtClean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Ex) </a:t>
            </a:r>
            <a:r>
              <a:rPr lang="ko-KR" altLang="en-US" dirty="0" err="1" smtClean="0"/>
              <a:t>스마트폰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Server : Client</a:t>
            </a:r>
            <a:r>
              <a:rPr lang="ko-KR" altLang="en-US" dirty="0" smtClean="0"/>
              <a:t>에게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를 받으면 </a:t>
            </a:r>
            <a:r>
              <a:rPr lang="en-US" altLang="ko-KR" dirty="0" smtClean="0"/>
              <a:t>Response</a:t>
            </a:r>
            <a:r>
              <a:rPr lang="ko-KR" altLang="en-US" dirty="0" smtClean="0"/>
              <a:t>를 보낸다</a:t>
            </a:r>
            <a:r>
              <a:rPr lang="en-US" altLang="ko-KR" dirty="0" smtClean="0"/>
              <a:t>. Request</a:t>
            </a:r>
            <a:r>
              <a:rPr lang="ko-KR" altLang="en-US" dirty="0" smtClean="0"/>
              <a:t>가 있어야만 </a:t>
            </a:r>
            <a:r>
              <a:rPr lang="en-US" altLang="ko-KR" dirty="0" smtClean="0"/>
              <a:t>Response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Ex) </a:t>
            </a:r>
            <a:r>
              <a:rPr lang="ko-KR" altLang="en-US" dirty="0" smtClean="0"/>
              <a:t>센서가 달린 디바이스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642427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</p:spTree>
    <p:extLst>
      <p:ext uri="{BB962C8B-B14F-4D97-AF65-F5344CB8AC3E}">
        <p14:creationId xmlns:p14="http://schemas.microsoft.com/office/powerpoint/2010/main" val="310462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Protocol </a:t>
            </a:r>
            <a:r>
              <a:rPr lang="en-US" altLang="ko-KR" dirty="0"/>
              <a:t>Stack – </a:t>
            </a:r>
            <a:r>
              <a:rPr lang="en-US" altLang="ko-KR" dirty="0" smtClean="0"/>
              <a:t>Role </a:t>
            </a:r>
            <a:r>
              <a:rPr lang="ko-KR" altLang="en-US" dirty="0" smtClean="0"/>
              <a:t>정리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642427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508256"/>
              </p:ext>
            </p:extLst>
          </p:nvPr>
        </p:nvGraphicFramePr>
        <p:xfrm>
          <a:off x="1475656" y="1633364"/>
          <a:ext cx="6312025" cy="28378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2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106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Advertise</a:t>
                      </a:r>
                      <a:r>
                        <a:rPr lang="en-US" altLang="ko-KR" baseline="0" dirty="0" smtClean="0"/>
                        <a:t> mode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Connection mode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0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센서 달린 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디바이스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</a:rPr>
                        <a:t>스마트폰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센서 달린 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디바이스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</a:rPr>
                        <a:t>스마트폰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Link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Layer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Advertiser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Scanner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Slave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Master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GAP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Broadcaster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Observer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Peripheral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Central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GATT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Server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Client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5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11757" y="1057301"/>
            <a:ext cx="8064699" cy="43924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Packet </a:t>
            </a:r>
            <a:r>
              <a:rPr lang="en-US" altLang="ko-KR" dirty="0"/>
              <a:t>type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Advertise mode : Advertising Packet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Connectable : </a:t>
            </a:r>
            <a:r>
              <a:rPr lang="ko-KR" altLang="en-US" dirty="0"/>
              <a:t>이 </a:t>
            </a:r>
            <a:r>
              <a:rPr lang="en-US" altLang="ko-KR" dirty="0"/>
              <a:t>Packet</a:t>
            </a:r>
            <a:r>
              <a:rPr lang="ko-KR" altLang="en-US" dirty="0"/>
              <a:t>을 받은 </a:t>
            </a:r>
            <a:r>
              <a:rPr lang="en-US" altLang="ko-KR" dirty="0"/>
              <a:t>Scanner</a:t>
            </a:r>
            <a:r>
              <a:rPr lang="ko-KR" altLang="en-US" dirty="0"/>
              <a:t>가 </a:t>
            </a:r>
            <a:r>
              <a:rPr lang="en-US" altLang="ko-KR" dirty="0"/>
              <a:t>Connection</a:t>
            </a:r>
            <a:r>
              <a:rPr lang="ko-KR" altLang="en-US" dirty="0"/>
              <a:t>을 </a:t>
            </a:r>
            <a:r>
              <a:rPr lang="ko-KR" altLang="en-US" dirty="0" smtClean="0"/>
              <a:t>시도할 </a:t>
            </a:r>
            <a:r>
              <a:rPr lang="ko-KR" altLang="en-US" dirty="0"/>
              <a:t>수 </a:t>
            </a:r>
            <a:r>
              <a:rPr lang="ko-KR" altLang="en-US" dirty="0" smtClean="0"/>
              <a:t>있는지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Scannable</a:t>
            </a:r>
            <a:r>
              <a:rPr lang="en-US" altLang="ko-KR" dirty="0"/>
              <a:t> : </a:t>
            </a:r>
            <a:r>
              <a:rPr lang="ko-KR" altLang="en-US" dirty="0"/>
              <a:t>이 </a:t>
            </a:r>
            <a:r>
              <a:rPr lang="en-US" altLang="ko-KR" dirty="0"/>
              <a:t>Packet</a:t>
            </a:r>
            <a:r>
              <a:rPr lang="ko-KR" altLang="en-US" dirty="0"/>
              <a:t>을 받은 </a:t>
            </a:r>
            <a:r>
              <a:rPr lang="en-US" altLang="ko-KR" dirty="0"/>
              <a:t>Scanner</a:t>
            </a:r>
            <a:r>
              <a:rPr lang="ko-KR" altLang="en-US" dirty="0"/>
              <a:t>가 </a:t>
            </a:r>
            <a:r>
              <a:rPr lang="en-US" altLang="ko-KR" dirty="0" smtClean="0"/>
              <a:t>Scan</a:t>
            </a:r>
            <a:r>
              <a:rPr lang="ko-KR" altLang="en-US" dirty="0"/>
              <a:t>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를 보낼 수 있는지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Directed : </a:t>
            </a:r>
            <a:r>
              <a:rPr lang="ko-KR" altLang="en-US" dirty="0"/>
              <a:t>보내는 </a:t>
            </a:r>
            <a:r>
              <a:rPr lang="en-US" altLang="ko-KR" dirty="0"/>
              <a:t>Device</a:t>
            </a:r>
            <a:r>
              <a:rPr lang="ko-KR" altLang="en-US" dirty="0"/>
              <a:t>와 받는 </a:t>
            </a:r>
            <a:r>
              <a:rPr lang="en-US" altLang="ko-KR" dirty="0"/>
              <a:t>Device</a:t>
            </a:r>
            <a:r>
              <a:rPr lang="ko-KR" altLang="en-US" dirty="0"/>
              <a:t>의 </a:t>
            </a:r>
            <a:r>
              <a:rPr lang="en-US" altLang="ko-KR" dirty="0"/>
              <a:t>MAC Address</a:t>
            </a:r>
            <a:r>
              <a:rPr lang="ko-KR" altLang="en-US" dirty="0"/>
              <a:t>를 </a:t>
            </a:r>
            <a:r>
              <a:rPr lang="en-US" altLang="ko-KR" dirty="0"/>
              <a:t>Packet</a:t>
            </a:r>
            <a:r>
              <a:rPr lang="ko-KR" altLang="en-US" dirty="0"/>
              <a:t>에 담아 놓을 것인지 아닌지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Connection </a:t>
            </a:r>
            <a:r>
              <a:rPr lang="en-US" altLang="ko-KR" dirty="0"/>
              <a:t>mode : Data </a:t>
            </a:r>
            <a:r>
              <a:rPr lang="en-US" altLang="ko-KR" dirty="0" smtClean="0"/>
              <a:t>Packet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Data packet</a:t>
            </a:r>
            <a:r>
              <a:rPr lang="ko-KR" altLang="en-US" dirty="0" smtClean="0"/>
              <a:t>은 한 종류이다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2427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  <p:pic>
        <p:nvPicPr>
          <p:cNvPr id="15362" name="Picture 2" descr="https://s3.ap-northeast-2.amazonaws.com/zoyi-ghost/zoyi-kr/2017/06/1_i4wbcjYjtYXUY50dbd1GPw-149873400359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547254"/>
            <a:ext cx="4752528" cy="21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09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83" y="939434"/>
            <a:ext cx="4618107" cy="45892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연결 전체 과정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642427" y="723990"/>
            <a:ext cx="3168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https://blog-kr.zoyi.co/bluetooth-low-energy-ble/</a:t>
            </a:r>
          </a:p>
        </p:txBody>
      </p:sp>
    </p:spTree>
    <p:extLst>
      <p:ext uri="{BB962C8B-B14F-4D97-AF65-F5344CB8AC3E}">
        <p14:creationId xmlns:p14="http://schemas.microsoft.com/office/powerpoint/2010/main" val="3279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063208"/>
            <a:ext cx="7962021" cy="409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iBeacon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Advertising Packet</a:t>
            </a:r>
            <a:r>
              <a:rPr lang="ko-KR" altLang="en-US" dirty="0"/>
              <a:t>에 어떤 데이터를 어떻게 전달하는지에 대해서는 몇몇 회사에서 저마다의 규격을 정하고 이름을 붙였다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/>
              <a:t>iBeacon</a:t>
            </a:r>
            <a:r>
              <a:rPr lang="en-US" altLang="ko-KR" dirty="0"/>
              <a:t> : Apple</a:t>
            </a:r>
            <a:r>
              <a:rPr lang="ko-KR" altLang="en-US" dirty="0"/>
              <a:t>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AltBeacon</a:t>
            </a:r>
            <a:r>
              <a:rPr lang="en-US" altLang="ko-KR" dirty="0"/>
              <a:t> : Radius Networks</a:t>
            </a:r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URIBeacon</a:t>
            </a:r>
            <a:r>
              <a:rPr lang="en-US" altLang="ko-KR" dirty="0"/>
              <a:t> : Google</a:t>
            </a:r>
            <a:endParaRPr lang="ko-KR" altLang="en-US" dirty="0"/>
          </a:p>
        </p:txBody>
      </p:sp>
      <p:pic>
        <p:nvPicPr>
          <p:cNvPr id="14338" name="Picture 2" descr="BLE Packet iBeacon í¨í· êµ¬ì±&#10;Preamble&#10;1&#10;Advertiser&#10;4&#10;PDU&#10;2 - 39&#10;CRC&#10;3&#10;MAC address&#10;6&#10;Header&#10;2&#10;Data&#10;1 - 31&#10;iBeacon Prefix&#10;9&#10;Prox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25885" r="6160" b="9052"/>
          <a:stretch/>
        </p:blipFill>
        <p:spPr bwMode="auto">
          <a:xfrm>
            <a:off x="2439456" y="3001517"/>
            <a:ext cx="4265088" cy="2376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9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(Bluetooth Low Energy)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iBeacon</a:t>
            </a:r>
          </a:p>
        </p:txBody>
      </p:sp>
      <p:pic>
        <p:nvPicPr>
          <p:cNvPr id="4" name="e4d3NmO4-_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34946" y="1633364"/>
            <a:ext cx="6274107" cy="35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pic>
        <p:nvPicPr>
          <p:cNvPr id="5" name="VjTBAbZUoME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7093" y="1345332"/>
            <a:ext cx="6192688" cy="34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API of </a:t>
            </a:r>
            <a:r>
              <a:rPr lang="en-US" altLang="ko-KR" dirty="0" err="1"/>
              <a:t>Mbed</a:t>
            </a:r>
            <a:r>
              <a:rPr lang="en-US" altLang="ko-KR" dirty="0"/>
              <a:t> 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BLE API – Bridges and Stacks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BLE API</a:t>
            </a:r>
            <a:r>
              <a:rPr lang="ko-KR" altLang="en-US" dirty="0"/>
              <a:t>는 </a:t>
            </a:r>
            <a:r>
              <a:rPr lang="en-US" altLang="ko-KR" dirty="0" err="1"/>
              <a:t>Mbed</a:t>
            </a:r>
            <a:r>
              <a:rPr lang="ko-KR" altLang="en-US" dirty="0"/>
              <a:t>를 위한 </a:t>
            </a:r>
            <a:r>
              <a:rPr lang="en-US" altLang="ko-KR" dirty="0"/>
              <a:t>Bluetooth Low Energy software solution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BLE API</a:t>
            </a:r>
            <a:r>
              <a:rPr lang="ko-KR" altLang="en-US" dirty="0"/>
              <a:t>는 </a:t>
            </a:r>
            <a:r>
              <a:rPr lang="en-US" altLang="ko-KR" dirty="0"/>
              <a:t>BLE</a:t>
            </a:r>
            <a:r>
              <a:rPr lang="ko-KR" altLang="en-US" dirty="0"/>
              <a:t>의 복잡한 개념과 </a:t>
            </a:r>
            <a:r>
              <a:rPr lang="en-US" altLang="ko-KR" dirty="0"/>
              <a:t>BLE stack</a:t>
            </a:r>
            <a:r>
              <a:rPr lang="ko-KR" altLang="en-US" dirty="0"/>
              <a:t>을 구현한 </a:t>
            </a:r>
            <a:r>
              <a:rPr lang="en-US" altLang="ko-KR" dirty="0"/>
              <a:t>C++ code</a:t>
            </a:r>
            <a:r>
              <a:rPr lang="ko-KR" altLang="en-US" dirty="0"/>
              <a:t>의 축소판이다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개발자들은 새로운 </a:t>
            </a:r>
            <a:r>
              <a:rPr lang="en-US" altLang="ko-KR" dirty="0"/>
              <a:t>application</a:t>
            </a:r>
            <a:r>
              <a:rPr lang="ko-KR" altLang="en-US" dirty="0"/>
              <a:t>들을 만들기 위해 이 </a:t>
            </a:r>
            <a:r>
              <a:rPr lang="en-US" altLang="ko-KR" dirty="0"/>
              <a:t>API</a:t>
            </a:r>
            <a:r>
              <a:rPr lang="ko-KR" altLang="en-US" dirty="0"/>
              <a:t>만 가져다 쓰면 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모든 </a:t>
            </a:r>
            <a:r>
              <a:rPr lang="en-US" altLang="ko-KR" dirty="0"/>
              <a:t>BLE-enabled platform(ex. SDT51822B, SDT52832B)</a:t>
            </a:r>
            <a:r>
              <a:rPr lang="ko-KR" altLang="en-US" dirty="0"/>
              <a:t>들과 호환되도록 했다</a:t>
            </a:r>
            <a:r>
              <a:rPr lang="en-US" altLang="ko-KR" dirty="0"/>
              <a:t>.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2427" y="723990"/>
            <a:ext cx="40141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https://os.mbed.com/docs/v5.10/apis/ble.html#ble-class-reference</a:t>
            </a:r>
          </a:p>
        </p:txBody>
      </p:sp>
      <p:pic>
        <p:nvPicPr>
          <p:cNvPr id="6" name="Picture 2" descr="https://s3-us-west-2.amazonaws.com/mbed-os-docs-images/BLE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93" y="2780830"/>
            <a:ext cx="2592288" cy="250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API of </a:t>
            </a:r>
            <a:r>
              <a:rPr lang="en-US" altLang="ko-KR" dirty="0" err="1"/>
              <a:t>Mbed</a:t>
            </a:r>
            <a:r>
              <a:rPr lang="en-US" altLang="ko-KR" dirty="0"/>
              <a:t> 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BLE API – Inside BLE API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Public</a:t>
            </a:r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ble</a:t>
            </a:r>
            <a:r>
              <a:rPr lang="en-US" altLang="ko-KR" dirty="0"/>
              <a:t>/ </a:t>
            </a:r>
            <a:r>
              <a:rPr lang="ko-KR" altLang="en-US" dirty="0"/>
              <a:t>경로에 위치하고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BLE</a:t>
            </a:r>
            <a:r>
              <a:rPr lang="ko-KR" altLang="en-US" dirty="0"/>
              <a:t>의 구조를 구현하는데 필요한 기능들이다</a:t>
            </a:r>
            <a:r>
              <a:rPr lang="en-US" altLang="ko-KR" dirty="0"/>
              <a:t>. Gap, </a:t>
            </a:r>
            <a:r>
              <a:rPr lang="en-US" altLang="ko-KR" dirty="0" err="1"/>
              <a:t>Gatt</a:t>
            </a:r>
            <a:r>
              <a:rPr lang="en-US" altLang="ko-KR" dirty="0"/>
              <a:t>, services, characteristics </a:t>
            </a:r>
            <a:r>
              <a:rPr lang="ko-KR" altLang="en-US" dirty="0"/>
              <a:t>등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Services</a:t>
            </a:r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ble</a:t>
            </a:r>
            <a:r>
              <a:rPr lang="en-US" altLang="ko-KR" dirty="0"/>
              <a:t>/services </a:t>
            </a:r>
            <a:r>
              <a:rPr lang="ko-KR" altLang="en-US" dirty="0"/>
              <a:t>경로에 위치하고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일반적으로 사용되는 </a:t>
            </a:r>
            <a:r>
              <a:rPr lang="en-US" altLang="ko-KR" dirty="0"/>
              <a:t>GATT profiles</a:t>
            </a:r>
            <a:r>
              <a:rPr lang="ko-KR" altLang="en-US" dirty="0"/>
              <a:t>를 위해 참고가 되는 기능들을 제공하고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이 기능들은 필수적이지는 않지만</a:t>
            </a:r>
            <a:r>
              <a:rPr lang="en-US" altLang="ko-KR" dirty="0"/>
              <a:t>, </a:t>
            </a:r>
            <a:r>
              <a:rPr lang="ko-KR" altLang="en-US" dirty="0"/>
              <a:t>프로토타입을 만들기에는 유용하다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43460" y="723990"/>
            <a:ext cx="40141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https://os.mbed.com/docs/v5.10/apis/ble.html#ble-class-reference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699792" y="3519149"/>
            <a:ext cx="4608512" cy="2005499"/>
            <a:chOff x="2723319" y="2931568"/>
            <a:chExt cx="5125045" cy="2230280"/>
          </a:xfrm>
        </p:grpSpPr>
        <p:pic>
          <p:nvPicPr>
            <p:cNvPr id="18436" name="Picture 4" descr="https://s3-us-west-2.amazonaws.com/mbed-os-docs-images/Inside_API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319" y="2931568"/>
              <a:ext cx="3697362" cy="223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5796136" y="2965152"/>
              <a:ext cx="2052228" cy="972468"/>
              <a:chOff x="5796136" y="2965152"/>
              <a:chExt cx="2052228" cy="972468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6336196" y="2965152"/>
                <a:ext cx="1512168" cy="5040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iBeacon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구부러진 연결선 6"/>
              <p:cNvCxnSpPr/>
              <p:nvPr/>
            </p:nvCxnSpPr>
            <p:spPr>
              <a:xfrm rot="10800000" flipV="1">
                <a:off x="5796136" y="3217180"/>
                <a:ext cx="936104" cy="720440"/>
              </a:xfrm>
              <a:prstGeom prst="curved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API of </a:t>
            </a:r>
            <a:r>
              <a:rPr lang="en-US" altLang="ko-KR" dirty="0" err="1"/>
              <a:t>Mbed</a:t>
            </a:r>
            <a:r>
              <a:rPr lang="en-US" altLang="ko-KR" dirty="0"/>
              <a:t> 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OS Source </a:t>
            </a:r>
            <a:r>
              <a:rPr lang="ko-KR" altLang="en-US" dirty="0"/>
              <a:t>내부 구조 </a:t>
            </a:r>
            <a:r>
              <a:rPr lang="en-US" altLang="ko-KR" dirty="0"/>
              <a:t>(5.9.6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E5DEF1-9B95-4FAE-B264-66465168AEDC}"/>
              </a:ext>
            </a:extLst>
          </p:cNvPr>
          <p:cNvGrpSpPr/>
          <p:nvPr/>
        </p:nvGrpSpPr>
        <p:grpSpPr>
          <a:xfrm>
            <a:off x="1691681" y="1802682"/>
            <a:ext cx="5760640" cy="2992549"/>
            <a:chOff x="1706372" y="1537918"/>
            <a:chExt cx="5760640" cy="316186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2B392B8-1136-4BB7-B8F0-BF3BAA48CF7A}"/>
                </a:ext>
              </a:extLst>
            </p:cNvPr>
            <p:cNvGrpSpPr/>
            <p:nvPr/>
          </p:nvGrpSpPr>
          <p:grpSpPr>
            <a:xfrm>
              <a:off x="1706372" y="1537918"/>
              <a:ext cx="5760640" cy="3161867"/>
              <a:chOff x="1706372" y="1537918"/>
              <a:chExt cx="5760640" cy="3161867"/>
            </a:xfrm>
          </p:grpSpPr>
          <p:sp>
            <p:nvSpPr>
              <p:cNvPr id="33" name="모서리가 둥근 직사각형 4">
                <a:extLst>
                  <a:ext uri="{FF2B5EF4-FFF2-40B4-BE49-F238E27FC236}">
                    <a16:creationId xmlns:a16="http://schemas.microsoft.com/office/drawing/2014/main" id="{33E0DC00-9A8A-4679-82F2-0C7FDAEB8F8D}"/>
                  </a:ext>
                </a:extLst>
              </p:cNvPr>
              <p:cNvSpPr/>
              <p:nvPr/>
            </p:nvSpPr>
            <p:spPr>
              <a:xfrm>
                <a:off x="1706372" y="1537918"/>
                <a:ext cx="5760640" cy="3161867"/>
              </a:xfrm>
              <a:prstGeom prst="roundRect">
                <a:avLst>
                  <a:gd name="adj" fmla="val 430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34" name="모서리가 둥근 직사각형 5">
                <a:extLst>
                  <a:ext uri="{FF2B5EF4-FFF2-40B4-BE49-F238E27FC236}">
                    <a16:creationId xmlns:a16="http://schemas.microsoft.com/office/drawing/2014/main" id="{436C51DE-D5FD-4AE9-9205-7D7AB8D34258}"/>
                  </a:ext>
                </a:extLst>
              </p:cNvPr>
              <p:cNvSpPr/>
              <p:nvPr/>
            </p:nvSpPr>
            <p:spPr>
              <a:xfrm>
                <a:off x="2323004" y="2444100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cmsis</a:t>
                </a:r>
                <a:endParaRPr lang="ko-KR" altLang="en-US" sz="11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35" name="모서리가 둥근 직사각형 6">
                <a:extLst>
                  <a:ext uri="{FF2B5EF4-FFF2-40B4-BE49-F238E27FC236}">
                    <a16:creationId xmlns:a16="http://schemas.microsoft.com/office/drawing/2014/main" id="{7E0317AF-239E-4789-8FCE-7FBF63867A79}"/>
                  </a:ext>
                </a:extLst>
              </p:cNvPr>
              <p:cNvSpPr/>
              <p:nvPr/>
            </p:nvSpPr>
            <p:spPr>
              <a:xfrm>
                <a:off x="2323004" y="3118852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</a:rPr>
                  <a:t>drivers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7">
                <a:extLst>
                  <a:ext uri="{FF2B5EF4-FFF2-40B4-BE49-F238E27FC236}">
                    <a16:creationId xmlns:a16="http://schemas.microsoft.com/office/drawing/2014/main" id="{5C019AA7-F3B1-440C-9B72-088C52066FA8}"/>
                  </a:ext>
                </a:extLst>
              </p:cNvPr>
              <p:cNvSpPr/>
              <p:nvPr/>
            </p:nvSpPr>
            <p:spPr>
              <a:xfrm>
                <a:off x="2323004" y="3793604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</a:rPr>
                  <a:t>events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8">
                <a:extLst>
                  <a:ext uri="{FF2B5EF4-FFF2-40B4-BE49-F238E27FC236}">
                    <a16:creationId xmlns:a16="http://schemas.microsoft.com/office/drawing/2014/main" id="{B7DDB2E2-99D7-49F4-B494-A84BDD621CFF}"/>
                  </a:ext>
                </a:extLst>
              </p:cNvPr>
              <p:cNvSpPr/>
              <p:nvPr/>
            </p:nvSpPr>
            <p:spPr>
              <a:xfrm>
                <a:off x="3907180" y="2444100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</a:rPr>
                  <a:t>features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9">
                <a:extLst>
                  <a:ext uri="{FF2B5EF4-FFF2-40B4-BE49-F238E27FC236}">
                    <a16:creationId xmlns:a16="http://schemas.microsoft.com/office/drawing/2014/main" id="{3F1A0EE0-CD1E-4406-873F-3943AABA5BD7}"/>
                  </a:ext>
                </a:extLst>
              </p:cNvPr>
              <p:cNvSpPr/>
              <p:nvPr/>
            </p:nvSpPr>
            <p:spPr>
              <a:xfrm>
                <a:off x="3907180" y="3118852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solidFill>
                      <a:schemeClr val="tx1"/>
                    </a:solidFill>
                    <a:latin typeface="+mn-ea"/>
                  </a:rPr>
                  <a:t>hal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10">
                <a:extLst>
                  <a:ext uri="{FF2B5EF4-FFF2-40B4-BE49-F238E27FC236}">
                    <a16:creationId xmlns:a16="http://schemas.microsoft.com/office/drawing/2014/main" id="{1306F730-E6D0-4664-A312-9781A1DE7019}"/>
                  </a:ext>
                </a:extLst>
              </p:cNvPr>
              <p:cNvSpPr/>
              <p:nvPr/>
            </p:nvSpPr>
            <p:spPr>
              <a:xfrm>
                <a:off x="3907180" y="3793604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</a:rPr>
                  <a:t>platform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11">
                <a:extLst>
                  <a:ext uri="{FF2B5EF4-FFF2-40B4-BE49-F238E27FC236}">
                    <a16:creationId xmlns:a16="http://schemas.microsoft.com/office/drawing/2014/main" id="{ABCF5834-5FAD-46C2-938B-BCBFDF6B07CD}"/>
                  </a:ext>
                </a:extLst>
              </p:cNvPr>
              <p:cNvSpPr/>
              <p:nvPr/>
            </p:nvSpPr>
            <p:spPr>
              <a:xfrm>
                <a:off x="5500484" y="2444276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solidFill>
                      <a:schemeClr val="tx1"/>
                    </a:solidFill>
                    <a:latin typeface="+mn-ea"/>
                  </a:rPr>
                  <a:t>rtos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12">
                <a:extLst>
                  <a:ext uri="{FF2B5EF4-FFF2-40B4-BE49-F238E27FC236}">
                    <a16:creationId xmlns:a16="http://schemas.microsoft.com/office/drawing/2014/main" id="{D30006C8-92C9-4A84-AB06-531A8C1A6E37}"/>
                  </a:ext>
                </a:extLst>
              </p:cNvPr>
              <p:cNvSpPr/>
              <p:nvPr/>
            </p:nvSpPr>
            <p:spPr>
              <a:xfrm>
                <a:off x="5500484" y="3118852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</a:rPr>
                  <a:t>targets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13">
                <a:extLst>
                  <a:ext uri="{FF2B5EF4-FFF2-40B4-BE49-F238E27FC236}">
                    <a16:creationId xmlns:a16="http://schemas.microsoft.com/office/drawing/2014/main" id="{6CC53050-915D-468D-AD6E-5D9DECE0D85A}"/>
                  </a:ext>
                </a:extLst>
              </p:cNvPr>
              <p:cNvSpPr/>
              <p:nvPr/>
            </p:nvSpPr>
            <p:spPr>
              <a:xfrm>
                <a:off x="5500484" y="3793604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</a:rPr>
                  <a:t>tools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32" name="모서리가 둥근 직사각형 15">
              <a:extLst>
                <a:ext uri="{FF2B5EF4-FFF2-40B4-BE49-F238E27FC236}">
                  <a16:creationId xmlns:a16="http://schemas.microsoft.com/office/drawing/2014/main" id="{2AF58E1C-436D-4EC8-918F-6344771477CE}"/>
                </a:ext>
              </a:extLst>
            </p:cNvPr>
            <p:cNvSpPr/>
            <p:nvPr/>
          </p:nvSpPr>
          <p:spPr>
            <a:xfrm>
              <a:off x="3892488" y="1738980"/>
              <a:ext cx="1359024" cy="50405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  <a:latin typeface="+mn-ea"/>
                </a:rPr>
                <a:t>Mbed</a:t>
              </a: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 OS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2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API of </a:t>
            </a:r>
            <a:r>
              <a:rPr lang="en-US" altLang="ko-KR" dirty="0" err="1"/>
              <a:t>Mbed</a:t>
            </a:r>
            <a:r>
              <a:rPr lang="en-US" altLang="ko-KR" dirty="0"/>
              <a:t> 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OS Source </a:t>
            </a:r>
            <a:r>
              <a:rPr lang="ko-KR" altLang="en-US" dirty="0"/>
              <a:t>내부 구조 </a:t>
            </a:r>
            <a:r>
              <a:rPr lang="en-US" altLang="ko-KR" dirty="0"/>
              <a:t>(5.9.6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5036699" y="1858438"/>
            <a:ext cx="2457450" cy="2733675"/>
            <a:chOff x="5088206" y="1489348"/>
            <a:chExt cx="2457450" cy="27336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206" y="1489348"/>
              <a:ext cx="2457450" cy="2733675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5375326" y="2736155"/>
              <a:ext cx="883086" cy="2160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16">
            <a:extLst>
              <a:ext uri="{FF2B5EF4-FFF2-40B4-BE49-F238E27FC236}">
                <a16:creationId xmlns:a16="http://schemas.microsoft.com/office/drawing/2014/main" id="{E0834113-632B-7F4C-BFEA-2B6606DB2CC6}"/>
              </a:ext>
            </a:extLst>
          </p:cNvPr>
          <p:cNvGrpSpPr/>
          <p:nvPr/>
        </p:nvGrpSpPr>
        <p:grpSpPr>
          <a:xfrm>
            <a:off x="899592" y="2353444"/>
            <a:ext cx="3356544" cy="1743664"/>
            <a:chOff x="1706372" y="1537918"/>
            <a:chExt cx="5760640" cy="3161867"/>
          </a:xfrm>
        </p:grpSpPr>
        <p:grpSp>
          <p:nvGrpSpPr>
            <p:cNvPr id="22" name="그룹 14">
              <a:extLst>
                <a:ext uri="{FF2B5EF4-FFF2-40B4-BE49-F238E27FC236}">
                  <a16:creationId xmlns:a16="http://schemas.microsoft.com/office/drawing/2014/main" id="{7BB326E0-02AD-5C43-B59D-F4841581A5D1}"/>
                </a:ext>
              </a:extLst>
            </p:cNvPr>
            <p:cNvGrpSpPr/>
            <p:nvPr/>
          </p:nvGrpSpPr>
          <p:grpSpPr>
            <a:xfrm>
              <a:off x="1706372" y="1537918"/>
              <a:ext cx="5760640" cy="3161867"/>
              <a:chOff x="1706372" y="1537918"/>
              <a:chExt cx="5760640" cy="3161867"/>
            </a:xfrm>
          </p:grpSpPr>
          <p:sp>
            <p:nvSpPr>
              <p:cNvPr id="24" name="모서리가 둥근 직사각형 4">
                <a:extLst>
                  <a:ext uri="{FF2B5EF4-FFF2-40B4-BE49-F238E27FC236}">
                    <a16:creationId xmlns:a16="http://schemas.microsoft.com/office/drawing/2014/main" id="{4965F580-1C4B-6E44-81F0-4E11E24CF34F}"/>
                  </a:ext>
                </a:extLst>
              </p:cNvPr>
              <p:cNvSpPr/>
              <p:nvPr/>
            </p:nvSpPr>
            <p:spPr>
              <a:xfrm>
                <a:off x="1706372" y="1537918"/>
                <a:ext cx="5760640" cy="3161867"/>
              </a:xfrm>
              <a:prstGeom prst="roundRect">
                <a:avLst>
                  <a:gd name="adj" fmla="val 430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5" name="모서리가 둥근 직사각형 5">
                <a:extLst>
                  <a:ext uri="{FF2B5EF4-FFF2-40B4-BE49-F238E27FC236}">
                    <a16:creationId xmlns:a16="http://schemas.microsoft.com/office/drawing/2014/main" id="{75BDB97D-D554-EF42-9541-35223DD1F56C}"/>
                  </a:ext>
                </a:extLst>
              </p:cNvPr>
              <p:cNvSpPr/>
              <p:nvPr/>
            </p:nvSpPr>
            <p:spPr>
              <a:xfrm>
                <a:off x="2323004" y="2444100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+mn-ea"/>
                  </a:rPr>
                  <a:t>cmsis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6">
                <a:extLst>
                  <a:ext uri="{FF2B5EF4-FFF2-40B4-BE49-F238E27FC236}">
                    <a16:creationId xmlns:a16="http://schemas.microsoft.com/office/drawing/2014/main" id="{2A3207B2-616D-8C4C-8A25-1AC7E63C4862}"/>
                  </a:ext>
                </a:extLst>
              </p:cNvPr>
              <p:cNvSpPr/>
              <p:nvPr/>
            </p:nvSpPr>
            <p:spPr>
              <a:xfrm>
                <a:off x="2323004" y="3118852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  <a:t>drivers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7">
                <a:extLst>
                  <a:ext uri="{FF2B5EF4-FFF2-40B4-BE49-F238E27FC236}">
                    <a16:creationId xmlns:a16="http://schemas.microsoft.com/office/drawing/2014/main" id="{0AF70DD5-78DE-A74F-8C82-A72966571FF7}"/>
                  </a:ext>
                </a:extLst>
              </p:cNvPr>
              <p:cNvSpPr/>
              <p:nvPr/>
            </p:nvSpPr>
            <p:spPr>
              <a:xfrm>
                <a:off x="2323004" y="3793604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  <a:t>events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8">
                <a:extLst>
                  <a:ext uri="{FF2B5EF4-FFF2-40B4-BE49-F238E27FC236}">
                    <a16:creationId xmlns:a16="http://schemas.microsoft.com/office/drawing/2014/main" id="{05160D68-F13F-9A42-9685-19B1FD510444}"/>
                  </a:ext>
                </a:extLst>
              </p:cNvPr>
              <p:cNvSpPr/>
              <p:nvPr/>
            </p:nvSpPr>
            <p:spPr>
              <a:xfrm>
                <a:off x="3907180" y="2444100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  <a:t>features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9" name="모서리가 둥근 직사각형 9">
                <a:extLst>
                  <a:ext uri="{FF2B5EF4-FFF2-40B4-BE49-F238E27FC236}">
                    <a16:creationId xmlns:a16="http://schemas.microsoft.com/office/drawing/2014/main" id="{180F3524-656C-A846-B669-60DC23FD8B96}"/>
                  </a:ext>
                </a:extLst>
              </p:cNvPr>
              <p:cNvSpPr/>
              <p:nvPr/>
            </p:nvSpPr>
            <p:spPr>
              <a:xfrm>
                <a:off x="3907180" y="3118852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+mn-ea"/>
                  </a:rPr>
                  <a:t>hal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10">
                <a:extLst>
                  <a:ext uri="{FF2B5EF4-FFF2-40B4-BE49-F238E27FC236}">
                    <a16:creationId xmlns:a16="http://schemas.microsoft.com/office/drawing/2014/main" id="{5CBF6B3F-4118-9B47-AD32-7BE06241FA98}"/>
                  </a:ext>
                </a:extLst>
              </p:cNvPr>
              <p:cNvSpPr/>
              <p:nvPr/>
            </p:nvSpPr>
            <p:spPr>
              <a:xfrm>
                <a:off x="3907180" y="3793604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  <a:t>platform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1" name="모서리가 둥근 직사각형 11">
                <a:extLst>
                  <a:ext uri="{FF2B5EF4-FFF2-40B4-BE49-F238E27FC236}">
                    <a16:creationId xmlns:a16="http://schemas.microsoft.com/office/drawing/2014/main" id="{224209E5-B038-D349-8134-3B0C17E409B3}"/>
                  </a:ext>
                </a:extLst>
              </p:cNvPr>
              <p:cNvSpPr/>
              <p:nvPr/>
            </p:nvSpPr>
            <p:spPr>
              <a:xfrm>
                <a:off x="5500484" y="2444276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+mn-ea"/>
                  </a:rPr>
                  <a:t>rtos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12">
                <a:extLst>
                  <a:ext uri="{FF2B5EF4-FFF2-40B4-BE49-F238E27FC236}">
                    <a16:creationId xmlns:a16="http://schemas.microsoft.com/office/drawing/2014/main" id="{481BB5EF-1B38-B541-BE70-3BF0255AF2F3}"/>
                  </a:ext>
                </a:extLst>
              </p:cNvPr>
              <p:cNvSpPr/>
              <p:nvPr/>
            </p:nvSpPr>
            <p:spPr>
              <a:xfrm>
                <a:off x="5500484" y="3118852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  <a:t>targets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13">
                <a:extLst>
                  <a:ext uri="{FF2B5EF4-FFF2-40B4-BE49-F238E27FC236}">
                    <a16:creationId xmlns:a16="http://schemas.microsoft.com/office/drawing/2014/main" id="{F193F8FB-4022-8B4D-A4D7-FB684DEAB922}"/>
                  </a:ext>
                </a:extLst>
              </p:cNvPr>
              <p:cNvSpPr/>
              <p:nvPr/>
            </p:nvSpPr>
            <p:spPr>
              <a:xfrm>
                <a:off x="5500484" y="3793604"/>
                <a:ext cx="1359024" cy="50405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  <a:t>tools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23" name="모서리가 둥근 직사각형 15">
              <a:extLst>
                <a:ext uri="{FF2B5EF4-FFF2-40B4-BE49-F238E27FC236}">
                  <a16:creationId xmlns:a16="http://schemas.microsoft.com/office/drawing/2014/main" id="{398CA367-C9FE-6141-9536-90BEEB9D6B8A}"/>
                </a:ext>
              </a:extLst>
            </p:cNvPr>
            <p:cNvSpPr/>
            <p:nvPr/>
          </p:nvSpPr>
          <p:spPr>
            <a:xfrm>
              <a:off x="3892488" y="1738980"/>
              <a:ext cx="1359024" cy="50405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/>
                  </a:solidFill>
                  <a:latin typeface="+mn-ea"/>
                </a:rPr>
                <a:t>Mbed</a:t>
              </a:r>
              <a:r>
                <a:rPr lang="en-US" altLang="ko-KR" sz="1000" b="1" dirty="0">
                  <a:solidFill>
                    <a:schemeClr val="tx1"/>
                  </a:solidFill>
                  <a:latin typeface="+mn-ea"/>
                </a:rPr>
                <a:t> OS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9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API of </a:t>
            </a:r>
            <a:r>
              <a:rPr lang="en-US" altLang="ko-KR" dirty="0" err="1"/>
              <a:t>Mbed</a:t>
            </a:r>
            <a:r>
              <a:rPr lang="en-US" altLang="ko-KR" dirty="0"/>
              <a:t> 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BLE API – Source code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27791" y="1586270"/>
            <a:ext cx="8088418" cy="3908425"/>
            <a:chOff x="395536" y="1423159"/>
            <a:chExt cx="8088418" cy="39084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7507" y="1428906"/>
              <a:ext cx="1368152" cy="390267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19105"/>
            <a:stretch/>
          </p:blipFill>
          <p:spPr>
            <a:xfrm>
              <a:off x="7041595" y="1423159"/>
              <a:ext cx="1442359" cy="152450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164" y="1428906"/>
              <a:ext cx="1747619" cy="1990877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>
              <a:stCxn id="14" idx="6"/>
            </p:cNvCxnSpPr>
            <p:nvPr/>
          </p:nvCxnSpPr>
          <p:spPr>
            <a:xfrm flipV="1">
              <a:off x="3210120" y="1500914"/>
              <a:ext cx="1787387" cy="15547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922088" y="2947661"/>
              <a:ext cx="288032" cy="2160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>
              <a:stCxn id="17" idx="6"/>
            </p:cNvCxnSpPr>
            <p:nvPr/>
          </p:nvCxnSpPr>
          <p:spPr>
            <a:xfrm flipV="1">
              <a:off x="5564933" y="1500914"/>
              <a:ext cx="1512450" cy="3099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5183303" y="1745731"/>
              <a:ext cx="381630" cy="1303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1428906"/>
              <a:ext cx="1657999" cy="3725019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>
              <a:stCxn id="18" idx="6"/>
            </p:cNvCxnSpPr>
            <p:nvPr/>
          </p:nvCxnSpPr>
          <p:spPr>
            <a:xfrm flipV="1">
              <a:off x="1462500" y="2947661"/>
              <a:ext cx="1194389" cy="162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/>
            <p:cNvSpPr/>
            <p:nvPr/>
          </p:nvSpPr>
          <p:spPr>
            <a:xfrm>
              <a:off x="759445" y="3001666"/>
              <a:ext cx="703055" cy="2160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2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API of </a:t>
            </a:r>
            <a:r>
              <a:rPr lang="en-US" altLang="ko-KR" dirty="0" err="1"/>
              <a:t>Mbed</a:t>
            </a:r>
            <a:r>
              <a:rPr lang="en-US" altLang="ko-KR" dirty="0"/>
              <a:t> 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BLE API – Source code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282608" y="1561356"/>
            <a:ext cx="4578783" cy="2094731"/>
            <a:chOff x="1138644" y="1417341"/>
            <a:chExt cx="4578783" cy="209473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7983" y="1417341"/>
              <a:ext cx="1649444" cy="209473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8644" y="1417341"/>
              <a:ext cx="1747619" cy="1990877"/>
            </a:xfrm>
            <a:prstGeom prst="rect">
              <a:avLst/>
            </a:prstGeom>
          </p:spPr>
        </p:pic>
        <p:cxnSp>
          <p:nvCxnSpPr>
            <p:cNvPr id="11" name="직선 화살표 연결선 10"/>
            <p:cNvCxnSpPr>
              <a:stCxn id="12" idx="6"/>
            </p:cNvCxnSpPr>
            <p:nvPr/>
          </p:nvCxnSpPr>
          <p:spPr>
            <a:xfrm flipV="1">
              <a:off x="1907704" y="1489348"/>
              <a:ext cx="2160279" cy="16977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/>
            <p:cNvSpPr/>
            <p:nvPr/>
          </p:nvSpPr>
          <p:spPr>
            <a:xfrm>
              <a:off x="1547664" y="3079111"/>
              <a:ext cx="360040" cy="2160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98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API of </a:t>
            </a:r>
            <a:r>
              <a:rPr lang="en-US" altLang="ko-KR" dirty="0" err="1"/>
              <a:t>Mbed</a:t>
            </a:r>
            <a:r>
              <a:rPr lang="en-US" altLang="ko-KR" dirty="0"/>
              <a:t> 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BLE API – Source code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354332" y="1557226"/>
            <a:ext cx="8435336" cy="3730170"/>
            <a:chOff x="408849" y="1413425"/>
            <a:chExt cx="8435336" cy="373017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9219" y="1413425"/>
              <a:ext cx="2004966" cy="3730170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408849" y="1417340"/>
              <a:ext cx="2175593" cy="2032182"/>
              <a:chOff x="1259632" y="1417340"/>
              <a:chExt cx="2175593" cy="2032182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632" y="1417340"/>
                <a:ext cx="1747619" cy="1990877"/>
              </a:xfrm>
              <a:prstGeom prst="rect">
                <a:avLst/>
              </a:prstGeom>
            </p:spPr>
          </p:pic>
          <p:cxnSp>
            <p:nvCxnSpPr>
              <p:cNvPr id="14" name="직선 화살표 연결선 13"/>
              <p:cNvCxnSpPr>
                <a:stCxn id="15" idx="6"/>
              </p:cNvCxnSpPr>
              <p:nvPr/>
            </p:nvCxnSpPr>
            <p:spPr>
              <a:xfrm flipV="1">
                <a:off x="2038368" y="1489348"/>
                <a:ext cx="1396857" cy="185216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타원 14"/>
              <p:cNvSpPr/>
              <p:nvPr/>
            </p:nvSpPr>
            <p:spPr>
              <a:xfrm>
                <a:off x="1678328" y="3233500"/>
                <a:ext cx="360040" cy="21602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4883" y="1421317"/>
              <a:ext cx="1296144" cy="87265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5345" y="1413425"/>
              <a:ext cx="2139556" cy="2524195"/>
            </a:xfrm>
            <a:prstGeom prst="rect">
              <a:avLst/>
            </a:prstGeom>
          </p:spPr>
        </p:pic>
        <p:cxnSp>
          <p:nvCxnSpPr>
            <p:cNvPr id="20" name="직선 화살표 연결선 19"/>
            <p:cNvCxnSpPr>
              <a:stCxn id="21" idx="6"/>
            </p:cNvCxnSpPr>
            <p:nvPr/>
          </p:nvCxnSpPr>
          <p:spPr>
            <a:xfrm flipV="1">
              <a:off x="3620782" y="1993404"/>
              <a:ext cx="735194" cy="511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2803626" y="1955256"/>
              <a:ext cx="817156" cy="1785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03626" y="2107656"/>
              <a:ext cx="817156" cy="1785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꺾인 연결선 28"/>
            <p:cNvCxnSpPr>
              <a:stCxn id="26" idx="6"/>
            </p:cNvCxnSpPr>
            <p:nvPr/>
          </p:nvCxnSpPr>
          <p:spPr>
            <a:xfrm flipV="1">
              <a:off x="3620782" y="1486718"/>
              <a:ext cx="3218437" cy="710204"/>
            </a:xfrm>
            <a:prstGeom prst="bentConnector3">
              <a:avLst>
                <a:gd name="adj1" fmla="val 9367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34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일차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Products list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79246"/>
              </p:ext>
            </p:extLst>
          </p:nvPr>
        </p:nvGraphicFramePr>
        <p:xfrm>
          <a:off x="1524000" y="1777380"/>
          <a:ext cx="6096000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9020451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55237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400" b="1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수량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52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DAP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Station Ver.2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0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IN11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64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SDT52832B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7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Micro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5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핀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B-type USB cable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55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7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Mobile App Installation and Usage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" b="6942"/>
          <a:stretch/>
        </p:blipFill>
        <p:spPr>
          <a:xfrm>
            <a:off x="6012160" y="1633364"/>
            <a:ext cx="1752695" cy="324036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475656" y="1633364"/>
            <a:ext cx="1752695" cy="3240360"/>
            <a:chOff x="1475656" y="1633364"/>
            <a:chExt cx="1752695" cy="324036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9" b="6941"/>
            <a:stretch/>
          </p:blipFill>
          <p:spPr>
            <a:xfrm>
              <a:off x="1475656" y="1633364"/>
              <a:ext cx="1752695" cy="3240360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2724703" y="1633364"/>
              <a:ext cx="296148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740523" y="1633364"/>
            <a:ext cx="1784755" cy="3297254"/>
            <a:chOff x="3747293" y="1633364"/>
            <a:chExt cx="1784755" cy="329725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8" b="6942"/>
            <a:stretch/>
          </p:blipFill>
          <p:spPr>
            <a:xfrm>
              <a:off x="3747293" y="1633364"/>
              <a:ext cx="1752695" cy="3240360"/>
            </a:xfrm>
            <a:prstGeom prst="rect">
              <a:avLst/>
            </a:prstGeom>
          </p:spPr>
        </p:pic>
        <p:sp>
          <p:nvSpPr>
            <p:cNvPr id="10" name="타원 9"/>
            <p:cNvSpPr/>
            <p:nvPr/>
          </p:nvSpPr>
          <p:spPr>
            <a:xfrm>
              <a:off x="5036108" y="4426562"/>
              <a:ext cx="495940" cy="504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09345E1-E9A5-DF45-A670-3749CE79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9" y="1057275"/>
            <a:ext cx="7962021" cy="409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Beacon Scanner</a:t>
            </a:r>
          </a:p>
        </p:txBody>
      </p:sp>
    </p:spTree>
    <p:extLst>
      <p:ext uri="{BB962C8B-B14F-4D97-AF65-F5344CB8AC3E}">
        <p14:creationId xmlns:p14="http://schemas.microsoft.com/office/powerpoint/2010/main" val="31946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3CB007-0A41-E146-BD82-2AABDB0F2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nRF</a:t>
            </a:r>
            <a:r>
              <a:rPr lang="en-US" dirty="0"/>
              <a:t> UART v2.0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Mobile App Installation and Usage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0" b="7160"/>
          <a:stretch/>
        </p:blipFill>
        <p:spPr>
          <a:xfrm>
            <a:off x="6156176" y="1633364"/>
            <a:ext cx="1798182" cy="33044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159986" y="1626375"/>
            <a:ext cx="1802473" cy="3311524"/>
            <a:chOff x="1115616" y="1561356"/>
            <a:chExt cx="1802473" cy="33115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7" b="7056"/>
            <a:stretch/>
          </p:blipFill>
          <p:spPr>
            <a:xfrm>
              <a:off x="1115616" y="1561356"/>
              <a:ext cx="1802473" cy="3311524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1447697" y="1777380"/>
              <a:ext cx="1185155" cy="272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656449" y="1625532"/>
            <a:ext cx="1805736" cy="3311524"/>
            <a:chOff x="3612080" y="1560513"/>
            <a:chExt cx="1805736" cy="33115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7" b="7056"/>
            <a:stretch/>
          </p:blipFill>
          <p:spPr>
            <a:xfrm>
              <a:off x="3615343" y="1560513"/>
              <a:ext cx="1802473" cy="3311524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3612080" y="2569468"/>
              <a:ext cx="1185155" cy="272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9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SDT Interface (IN11 </a:t>
            </a:r>
            <a:r>
              <a:rPr lang="ko-KR" altLang="en-US" dirty="0"/>
              <a:t>또는 </a:t>
            </a:r>
            <a:r>
              <a:rPr lang="en-US" altLang="ko-KR" dirty="0"/>
              <a:t>IN25)</a:t>
            </a:r>
            <a:r>
              <a:rPr lang="ko-KR" altLang="en-US" dirty="0"/>
              <a:t>에 </a:t>
            </a:r>
            <a:r>
              <a:rPr lang="en-US" altLang="ko-KR" dirty="0"/>
              <a:t>F/W download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SDT Interface</a:t>
            </a:r>
            <a:r>
              <a:rPr lang="ko-KR" altLang="en-US" dirty="0"/>
              <a:t>가 하고자 하는 기능을 위해</a:t>
            </a:r>
            <a:r>
              <a:rPr lang="en-US" altLang="ko-KR" dirty="0"/>
              <a:t>, </a:t>
            </a:r>
            <a:r>
              <a:rPr lang="ko-KR" altLang="en-US" dirty="0"/>
              <a:t>구매 후 최초 </a:t>
            </a:r>
            <a:r>
              <a:rPr lang="en-US" altLang="ko-KR" dirty="0"/>
              <a:t>1</a:t>
            </a:r>
            <a:r>
              <a:rPr lang="ko-KR" altLang="en-US" dirty="0"/>
              <a:t>회만 </a:t>
            </a:r>
            <a:r>
              <a:rPr lang="en-US" altLang="ko-KR" dirty="0"/>
              <a:t>F/W</a:t>
            </a:r>
            <a:r>
              <a:rPr lang="ko-KR" altLang="en-US" dirty="0"/>
              <a:t>를</a:t>
            </a:r>
            <a:r>
              <a:rPr lang="en-US" altLang="ko-KR" dirty="0"/>
              <a:t> download</a:t>
            </a:r>
            <a:r>
              <a:rPr lang="ko-KR" altLang="en-US" dirty="0"/>
              <a:t> 해주어야 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이후 설명은 </a:t>
            </a:r>
            <a:r>
              <a:rPr lang="en-US" altLang="ko-KR" dirty="0"/>
              <a:t>IN11 </a:t>
            </a:r>
            <a:r>
              <a:rPr lang="ko-KR" altLang="en-US" dirty="0"/>
              <a:t>기준으로 설명한다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맑은 고딕" charset="0"/>
                <a:ea typeface="맑은 고딕" charset="0"/>
              </a:rPr>
              <a:t>새로운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인터페이스를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PC와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연결하게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되면</a:t>
            </a:r>
            <a:r>
              <a:rPr lang="en-US" altLang="ko-KR" dirty="0">
                <a:latin typeface="맑은 고딕" charset="0"/>
                <a:ea typeface="맑은 고딕" charset="0"/>
              </a:rPr>
              <a:t>,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디스크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드라이브에</a:t>
            </a:r>
            <a:r>
              <a:rPr lang="en-US" altLang="ko-KR" dirty="0">
                <a:latin typeface="맑은 고딕" charset="0"/>
                <a:ea typeface="맑은 고딕" charset="0"/>
              </a:rPr>
              <a:t> “CRP DISABLD”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라는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장치가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생성</a:t>
            </a:r>
            <a:r>
              <a:rPr lang="ko-KR" altLang="en-US" dirty="0">
                <a:latin typeface="맑은 고딕" charset="0"/>
                <a:ea typeface="맑은 고딕" charset="0"/>
              </a:rPr>
              <a:t>된다</a:t>
            </a:r>
            <a:r>
              <a:rPr lang="en-US" altLang="ko-KR" dirty="0">
                <a:latin typeface="맑은 고딕" charset="0"/>
                <a:ea typeface="맑은 고딕" charset="0"/>
              </a:rPr>
              <a:t>.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8" name="그림 7" descr="C:/Users/USER/AppData/Roaming/PolarisOffice/ETemp/200764_57340008/fImage1244970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1"/>
          <a:stretch/>
        </p:blipFill>
        <p:spPr>
          <a:xfrm>
            <a:off x="2003714" y="2857500"/>
            <a:ext cx="5136572" cy="230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72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6A428B-FAB7-7B4F-BE4E-8977B2166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nRF</a:t>
            </a:r>
            <a:r>
              <a:rPr lang="en-US" dirty="0"/>
              <a:t> Toolbox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Mobile App Installation and Usage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56626" y="1633364"/>
            <a:ext cx="8230747" cy="3230120"/>
            <a:chOff x="467544" y="1489349"/>
            <a:chExt cx="8230747" cy="3230120"/>
          </a:xfrm>
        </p:grpSpPr>
        <p:grpSp>
          <p:nvGrpSpPr>
            <p:cNvPr id="11" name="그룹 10"/>
            <p:cNvGrpSpPr/>
            <p:nvPr/>
          </p:nvGrpSpPr>
          <p:grpSpPr>
            <a:xfrm>
              <a:off x="467544" y="1561356"/>
              <a:ext cx="1739674" cy="3158113"/>
              <a:chOff x="1271114" y="1633363"/>
              <a:chExt cx="1739674" cy="31581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1" b="6977"/>
              <a:stretch/>
            </p:blipFill>
            <p:spPr>
              <a:xfrm>
                <a:off x="1271114" y="1633363"/>
                <a:ext cx="1739674" cy="3158113"/>
              </a:xfrm>
              <a:prstGeom prst="rect">
                <a:avLst/>
              </a:prstGeom>
            </p:spPr>
          </p:pic>
          <p:sp>
            <p:nvSpPr>
              <p:cNvPr id="9" name="타원 8"/>
              <p:cNvSpPr/>
              <p:nvPr/>
            </p:nvSpPr>
            <p:spPr>
              <a:xfrm>
                <a:off x="1896152" y="2974850"/>
                <a:ext cx="482685" cy="46945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2632413" y="1489349"/>
              <a:ext cx="1739674" cy="3230120"/>
              <a:chOff x="3461617" y="1561356"/>
              <a:chExt cx="1739674" cy="323012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1" b="6977"/>
              <a:stretch/>
            </p:blipFill>
            <p:spPr>
              <a:xfrm>
                <a:off x="3461617" y="1633363"/>
                <a:ext cx="1739674" cy="3158113"/>
              </a:xfrm>
              <a:prstGeom prst="rect">
                <a:avLst/>
              </a:prstGeom>
            </p:spPr>
          </p:pic>
          <p:sp>
            <p:nvSpPr>
              <p:cNvPr id="10" name="타원 9"/>
              <p:cNvSpPr/>
              <p:nvPr/>
            </p:nvSpPr>
            <p:spPr>
              <a:xfrm>
                <a:off x="4716016" y="1561356"/>
                <a:ext cx="296148" cy="2880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797282" y="1561356"/>
              <a:ext cx="1737907" cy="3154904"/>
              <a:chOff x="1191376" y="1612547"/>
              <a:chExt cx="1796448" cy="3261177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1" b="6977"/>
              <a:stretch/>
            </p:blipFill>
            <p:spPr>
              <a:xfrm>
                <a:off x="1191376" y="1612547"/>
                <a:ext cx="1796448" cy="3261177"/>
              </a:xfrm>
              <a:prstGeom prst="rect">
                <a:avLst/>
              </a:prstGeom>
            </p:spPr>
          </p:pic>
          <p:sp>
            <p:nvSpPr>
              <p:cNvPr id="19" name="타원 18"/>
              <p:cNvSpPr/>
              <p:nvPr/>
            </p:nvSpPr>
            <p:spPr>
              <a:xfrm>
                <a:off x="1331640" y="2955102"/>
                <a:ext cx="648072" cy="55046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960384" y="1561356"/>
              <a:ext cx="1737907" cy="3154904"/>
              <a:chOff x="3491880" y="1612547"/>
              <a:chExt cx="1796448" cy="3261177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1" b="6977"/>
              <a:stretch/>
            </p:blipFill>
            <p:spPr>
              <a:xfrm>
                <a:off x="3491880" y="1612547"/>
                <a:ext cx="1796448" cy="3261177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>
              <a:xfrm>
                <a:off x="4788024" y="4009628"/>
                <a:ext cx="296148" cy="2880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3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Mobile App Installation and Usage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82934" y="1633364"/>
            <a:ext cx="8178132" cy="3161700"/>
            <a:chOff x="539552" y="1629777"/>
            <a:chExt cx="8178132" cy="3161700"/>
          </a:xfrm>
        </p:grpSpPr>
        <p:grpSp>
          <p:nvGrpSpPr>
            <p:cNvPr id="15" name="그룹 14"/>
            <p:cNvGrpSpPr/>
            <p:nvPr/>
          </p:nvGrpSpPr>
          <p:grpSpPr>
            <a:xfrm>
              <a:off x="539552" y="1633364"/>
              <a:ext cx="1739674" cy="3158113"/>
              <a:chOff x="2734507" y="1612547"/>
              <a:chExt cx="1739674" cy="3158113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1" b="6977"/>
              <a:stretch/>
            </p:blipFill>
            <p:spPr>
              <a:xfrm>
                <a:off x="2734507" y="1612547"/>
                <a:ext cx="1739674" cy="3158113"/>
              </a:xfrm>
              <a:prstGeom prst="rect">
                <a:avLst/>
              </a:prstGeom>
            </p:spPr>
          </p:pic>
          <p:sp>
            <p:nvSpPr>
              <p:cNvPr id="14" name="타원 13"/>
              <p:cNvSpPr/>
              <p:nvPr/>
            </p:nvSpPr>
            <p:spPr>
              <a:xfrm>
                <a:off x="2998017" y="4334362"/>
                <a:ext cx="1212654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2699792" y="1633363"/>
              <a:ext cx="1739674" cy="3158113"/>
              <a:chOff x="5076056" y="1612547"/>
              <a:chExt cx="1739674" cy="3158113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1" b="6977"/>
              <a:stretch/>
            </p:blipFill>
            <p:spPr>
              <a:xfrm>
                <a:off x="5076056" y="1612547"/>
                <a:ext cx="1739674" cy="3158113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5148064" y="3145532"/>
                <a:ext cx="1212654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0" b="7160"/>
            <a:stretch/>
          </p:blipFill>
          <p:spPr>
            <a:xfrm>
              <a:off x="6999141" y="1629777"/>
              <a:ext cx="1718543" cy="3158113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4860032" y="1629777"/>
              <a:ext cx="1718543" cy="3158114"/>
              <a:chOff x="4860032" y="1629777"/>
              <a:chExt cx="1718543" cy="3158114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80" b="7160"/>
              <a:stretch/>
            </p:blipFill>
            <p:spPr>
              <a:xfrm>
                <a:off x="4860032" y="1629778"/>
                <a:ext cx="1718543" cy="3158113"/>
              </a:xfrm>
              <a:prstGeom prst="rect">
                <a:avLst/>
              </a:prstGeom>
            </p:spPr>
          </p:pic>
          <p:sp>
            <p:nvSpPr>
              <p:cNvPr id="21" name="타원 20"/>
              <p:cNvSpPr/>
              <p:nvPr/>
            </p:nvSpPr>
            <p:spPr>
              <a:xfrm>
                <a:off x="5508104" y="1629777"/>
                <a:ext cx="648072" cy="2531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362607-48D5-B649-AE0F-EAA118BB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9" y="1064002"/>
            <a:ext cx="7962021" cy="409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nRF</a:t>
            </a:r>
            <a:r>
              <a:rPr lang="en-US" dirty="0"/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178316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iBeacon Test with Mobile App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1" y="1057301"/>
            <a:ext cx="8640960" cy="4104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#include "</a:t>
            </a:r>
            <a:r>
              <a:rPr lang="en-US" altLang="ko-KR" sz="900" dirty="0" err="1">
                <a:solidFill>
                  <a:schemeClr val="bg1"/>
                </a:solidFill>
              </a:rPr>
              <a:t>mbed.h</a:t>
            </a:r>
            <a:r>
              <a:rPr lang="en-US" altLang="ko-KR" sz="900" dirty="0">
                <a:solidFill>
                  <a:schemeClr val="bg1"/>
                </a:solidFill>
              </a:rPr>
              <a:t>"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#include "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/</a:t>
            </a:r>
            <a:r>
              <a:rPr lang="en-US" altLang="ko-KR" sz="900" dirty="0" err="1">
                <a:solidFill>
                  <a:schemeClr val="bg1"/>
                </a:solidFill>
              </a:rPr>
              <a:t>BLE.h</a:t>
            </a:r>
            <a:r>
              <a:rPr lang="en-US" altLang="ko-KR" sz="900" dirty="0">
                <a:solidFill>
                  <a:schemeClr val="bg1"/>
                </a:solidFill>
              </a:rPr>
              <a:t>"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#include “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/services/</a:t>
            </a:r>
            <a:r>
              <a:rPr lang="en-US" altLang="ko-KR" sz="900" dirty="0" err="1">
                <a:solidFill>
                  <a:schemeClr val="bg1"/>
                </a:solidFill>
              </a:rPr>
              <a:t>iBeacon.h</a:t>
            </a:r>
            <a:r>
              <a:rPr lang="en-US" altLang="ko-KR" sz="900" dirty="0">
                <a:solidFill>
                  <a:schemeClr val="bg1"/>
                </a:solidFill>
              </a:rPr>
              <a:t>"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#include "events/</a:t>
            </a:r>
            <a:r>
              <a:rPr lang="en-US" altLang="ko-KR" sz="900" dirty="0" err="1">
                <a:solidFill>
                  <a:schemeClr val="bg1"/>
                </a:solidFill>
              </a:rPr>
              <a:t>mbed_events.h</a:t>
            </a:r>
            <a:r>
              <a:rPr lang="en-US" altLang="ko-KR" sz="900" dirty="0">
                <a:solidFill>
                  <a:schemeClr val="bg1"/>
                </a:solidFill>
              </a:rPr>
              <a:t>"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</a:t>
            </a:r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(4 * EVENTS_EVENT_SIZE);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eventQueue.dispatch_forever();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iBeacon Test with Mobile App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1" y="1057301"/>
            <a:ext cx="8640960" cy="4104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/* </a:t>
            </a:r>
            <a:r>
              <a:rPr lang="en-US" altLang="ko-KR" sz="900" dirty="0" err="1">
                <a:solidFill>
                  <a:srgbClr val="92D050"/>
                </a:solidFill>
              </a:rPr>
              <a:t>DigitalOut</a:t>
            </a:r>
            <a:r>
              <a:rPr lang="en-US" altLang="ko-KR" sz="900" dirty="0">
                <a:solidFill>
                  <a:srgbClr val="92D050"/>
                </a:solidFill>
              </a:rPr>
              <a:t> */</a:t>
            </a:r>
          </a:p>
          <a:p>
            <a:r>
              <a:rPr lang="en-US" altLang="ko-KR" sz="900" dirty="0" err="1">
                <a:solidFill>
                  <a:srgbClr val="92D050"/>
                </a:solidFill>
              </a:rPr>
              <a:t>DigitalOut</a:t>
            </a:r>
            <a:r>
              <a:rPr lang="en-US" altLang="ko-KR" sz="900" dirty="0">
                <a:solidFill>
                  <a:srgbClr val="92D050"/>
                </a:solidFill>
              </a:rPr>
              <a:t> </a:t>
            </a:r>
            <a:r>
              <a:rPr lang="en-US" altLang="ko-KR" sz="900" dirty="0" err="1">
                <a:solidFill>
                  <a:srgbClr val="92D050"/>
                </a:solidFill>
              </a:rPr>
              <a:t>do_ledBlue</a:t>
            </a:r>
            <a:r>
              <a:rPr lang="en-US" altLang="ko-KR" sz="900" dirty="0">
                <a:solidFill>
                  <a:srgbClr val="92D050"/>
                </a:solidFill>
              </a:rPr>
              <a:t>(LED_BLUE, 1);</a:t>
            </a:r>
          </a:p>
          <a:p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/* Ticker */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Ticker </a:t>
            </a:r>
            <a:r>
              <a:rPr lang="en-US" altLang="ko-KR" sz="900" dirty="0" err="1">
                <a:solidFill>
                  <a:srgbClr val="92D050"/>
                </a:solidFill>
              </a:rPr>
              <a:t>ticker</a:t>
            </a:r>
            <a:r>
              <a:rPr lang="en-US" altLang="ko-KR" sz="900" dirty="0">
                <a:solidFill>
                  <a:srgbClr val="92D050"/>
                </a:solidFill>
              </a:rPr>
              <a:t>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</a:t>
            </a:r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(4 * EVENTS_EVENT_SIZE);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void </a:t>
            </a:r>
            <a:r>
              <a:rPr lang="en-US" altLang="ko-KR" sz="900" dirty="0" err="1">
                <a:solidFill>
                  <a:srgbClr val="92D050"/>
                </a:solidFill>
              </a:rPr>
              <a:t>callbackTicker</a:t>
            </a:r>
            <a:r>
              <a:rPr lang="en-US" altLang="ko-KR" sz="900" dirty="0">
                <a:solidFill>
                  <a:srgbClr val="92D050"/>
                </a:solidFill>
              </a:rPr>
              <a:t>(void) {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</a:t>
            </a:r>
            <a:r>
              <a:rPr lang="en-US" altLang="ko-KR" sz="900" dirty="0" err="1">
                <a:solidFill>
                  <a:srgbClr val="92D050"/>
                </a:solidFill>
              </a:rPr>
              <a:t>serial_pc.printf</a:t>
            </a:r>
            <a:r>
              <a:rPr lang="en-US" altLang="ko-KR" sz="900" dirty="0">
                <a:solidFill>
                  <a:srgbClr val="92D050"/>
                </a:solidFill>
              </a:rPr>
              <a:t>("LED Toggle\n");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</a:t>
            </a:r>
            <a:r>
              <a:rPr lang="en-US" altLang="ko-KR" sz="900" dirty="0" err="1">
                <a:solidFill>
                  <a:srgbClr val="92D050"/>
                </a:solidFill>
              </a:rPr>
              <a:t>do_ledBlue</a:t>
            </a:r>
            <a:r>
              <a:rPr lang="en-US" altLang="ko-KR" sz="900" dirty="0">
                <a:solidFill>
                  <a:srgbClr val="92D050"/>
                </a:solidFill>
              </a:rPr>
              <a:t> = !</a:t>
            </a:r>
            <a:r>
              <a:rPr lang="en-US" altLang="ko-KR" sz="900" dirty="0" err="1">
                <a:solidFill>
                  <a:srgbClr val="92D050"/>
                </a:solidFill>
              </a:rPr>
              <a:t>do_ledBlue</a:t>
            </a:r>
            <a:r>
              <a:rPr lang="en-US" altLang="ko-KR" sz="900" dirty="0">
                <a:solidFill>
                  <a:srgbClr val="92D050"/>
                </a:solidFill>
              </a:rPr>
              <a:t>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    </a:t>
            </a:r>
            <a:r>
              <a:rPr lang="en-US" altLang="ko-KR" sz="900" dirty="0" err="1">
                <a:solidFill>
                  <a:srgbClr val="92D050"/>
                </a:solidFill>
              </a:rPr>
              <a:t>ticker.attach</a:t>
            </a:r>
            <a:r>
              <a:rPr lang="en-US" altLang="ko-KR" sz="900" dirty="0">
                <a:solidFill>
                  <a:srgbClr val="92D050"/>
                </a:solidFill>
              </a:rPr>
              <a:t>(</a:t>
            </a:r>
            <a:r>
              <a:rPr lang="en-US" altLang="ko-KR" sz="900" dirty="0" err="1">
                <a:solidFill>
                  <a:srgbClr val="92D050"/>
                </a:solidFill>
              </a:rPr>
              <a:t>callbackTicker</a:t>
            </a:r>
            <a:r>
              <a:rPr lang="en-US" altLang="ko-KR" sz="900" dirty="0">
                <a:solidFill>
                  <a:srgbClr val="92D050"/>
                </a:solidFill>
              </a:rPr>
              <a:t>, 1);</a:t>
            </a:r>
            <a:endParaRPr lang="pt-BR" altLang="ko-KR" sz="900" dirty="0">
              <a:solidFill>
                <a:srgbClr val="92D050"/>
              </a:solidFill>
            </a:endParaRP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eventQueue.dispatch_forever();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iBeacon Test with Mobile App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1521" y="1057301"/>
            <a:ext cx="8640960" cy="4104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</a:t>
            </a:r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do_ledBlue</a:t>
            </a:r>
            <a:r>
              <a:rPr lang="en-US" altLang="ko-KR" sz="900" dirty="0">
                <a:solidFill>
                  <a:schemeClr val="bg1"/>
                </a:solidFill>
              </a:rPr>
              <a:t>(LED_BLUE, 1);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Ticker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Ticker </a:t>
            </a:r>
            <a:r>
              <a:rPr lang="en-US" altLang="ko-KR" sz="900" dirty="0" err="1">
                <a:solidFill>
                  <a:schemeClr val="bg1"/>
                </a:solidFill>
              </a:rPr>
              <a:t>ticker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</a:t>
            </a:r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(4 * EVENTS_EVENT_SIZE);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/* BLE */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#define BLE_DEVICE_NAME "SDT Device"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BLE&amp; </a:t>
            </a:r>
            <a:r>
              <a:rPr lang="en-US" altLang="ko-KR" sz="900" dirty="0" err="1">
                <a:solidFill>
                  <a:srgbClr val="92D050"/>
                </a:solidFill>
              </a:rPr>
              <a:t>ble_SDTDevice</a:t>
            </a:r>
            <a:r>
              <a:rPr lang="en-US" altLang="ko-KR" sz="900" dirty="0">
                <a:solidFill>
                  <a:srgbClr val="92D050"/>
                </a:solidFill>
              </a:rPr>
              <a:t> = BLE::Instance();</a:t>
            </a:r>
          </a:p>
          <a:p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/* iBeacon */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iBeacon* </a:t>
            </a:r>
            <a:r>
              <a:rPr lang="en-US" altLang="ko-KR" sz="900" dirty="0" err="1">
                <a:solidFill>
                  <a:srgbClr val="92D050"/>
                </a:solidFill>
              </a:rPr>
              <a:t>piBeacon</a:t>
            </a:r>
            <a:r>
              <a:rPr lang="en-US" altLang="ko-KR" sz="900" dirty="0">
                <a:solidFill>
                  <a:srgbClr val="92D050"/>
                </a:solidFill>
              </a:rPr>
              <a:t>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void </a:t>
            </a:r>
            <a:r>
              <a:rPr lang="en-US" altLang="ko-KR" sz="900" dirty="0" err="1">
                <a:solidFill>
                  <a:schemeClr val="bg1"/>
                </a:solidFill>
              </a:rPr>
              <a:t>callbackTicker</a:t>
            </a:r>
            <a:r>
              <a:rPr lang="en-US" altLang="ko-KR" sz="900" dirty="0">
                <a:solidFill>
                  <a:schemeClr val="bg1"/>
                </a:solidFill>
              </a:rPr>
              <a:t>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("LED Toggle\n");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do_ledBlue</a:t>
            </a:r>
            <a:r>
              <a:rPr lang="en-US" altLang="ko-KR" sz="900" dirty="0">
                <a:solidFill>
                  <a:schemeClr val="bg1"/>
                </a:solidFill>
              </a:rPr>
              <a:t> = !</a:t>
            </a:r>
            <a:r>
              <a:rPr lang="en-US" altLang="ko-KR" sz="900" dirty="0" err="1">
                <a:solidFill>
                  <a:schemeClr val="bg1"/>
                </a:solidFill>
              </a:rPr>
              <a:t>do_ledBlue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void </a:t>
            </a:r>
            <a:r>
              <a:rPr lang="en-US" altLang="ko-KR" sz="900" dirty="0" err="1">
                <a:solidFill>
                  <a:srgbClr val="92D050"/>
                </a:solidFill>
              </a:rPr>
              <a:t>callbackEventsToProcess</a:t>
            </a:r>
            <a:r>
              <a:rPr lang="en-US" altLang="ko-KR" sz="900" dirty="0">
                <a:solidFill>
                  <a:srgbClr val="92D050"/>
                </a:solidFill>
              </a:rPr>
              <a:t>(BLE::</a:t>
            </a:r>
            <a:r>
              <a:rPr lang="en-US" altLang="ko-KR" sz="900" dirty="0" err="1">
                <a:solidFill>
                  <a:srgbClr val="92D050"/>
                </a:solidFill>
              </a:rPr>
              <a:t>OnEventsToProcessCallbackContext</a:t>
            </a:r>
            <a:r>
              <a:rPr lang="en-US" altLang="ko-KR" sz="900" dirty="0">
                <a:solidFill>
                  <a:srgbClr val="92D050"/>
                </a:solidFill>
              </a:rPr>
              <a:t>* context) {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</a:t>
            </a:r>
            <a:r>
              <a:rPr lang="en-US" altLang="ko-KR" sz="900" dirty="0" err="1">
                <a:solidFill>
                  <a:srgbClr val="92D050"/>
                </a:solidFill>
              </a:rPr>
              <a:t>eventQueue.call</a:t>
            </a:r>
            <a:r>
              <a:rPr lang="en-US" altLang="ko-KR" sz="900" dirty="0">
                <a:solidFill>
                  <a:srgbClr val="92D050"/>
                </a:solidFill>
              </a:rPr>
              <a:t>(Callback&lt;void()&gt;(&amp;</a:t>
            </a:r>
            <a:r>
              <a:rPr lang="en-US" altLang="ko-KR" sz="900" dirty="0" err="1">
                <a:solidFill>
                  <a:srgbClr val="92D050"/>
                </a:solidFill>
              </a:rPr>
              <a:t>ble_SDTDevice</a:t>
            </a:r>
            <a:r>
              <a:rPr lang="en-US" altLang="ko-KR" sz="900" dirty="0">
                <a:solidFill>
                  <a:srgbClr val="92D050"/>
                </a:solidFill>
              </a:rPr>
              <a:t>, &amp;BLE::</a:t>
            </a:r>
            <a:r>
              <a:rPr lang="en-US" altLang="ko-KR" sz="900" dirty="0" err="1">
                <a:solidFill>
                  <a:srgbClr val="92D050"/>
                </a:solidFill>
              </a:rPr>
              <a:t>processEvents</a:t>
            </a:r>
            <a:r>
              <a:rPr lang="en-US" altLang="ko-KR" sz="900" dirty="0">
                <a:solidFill>
                  <a:srgbClr val="92D050"/>
                </a:solidFill>
              </a:rPr>
              <a:t>));</a:t>
            </a:r>
          </a:p>
          <a:p>
            <a:r>
              <a:rPr lang="en-US" altLang="ko-KR" sz="900" dirty="0" smtClean="0">
                <a:solidFill>
                  <a:srgbClr val="92D050"/>
                </a:solidFill>
              </a:rPr>
              <a:t>}</a:t>
            </a:r>
            <a:endParaRPr lang="en-US" altLang="ko-KR" sz="900" dirty="0">
              <a:solidFill>
                <a:srgbClr val="92D050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rgbClr val="92D050"/>
                </a:solidFill>
              </a:rPr>
              <a:t>ble_SDTDevice.onEventsToProcess(callbackEventsToProcess);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ticker.attach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callbackTicker</a:t>
            </a:r>
            <a:r>
              <a:rPr lang="en-US" altLang="ko-KR" sz="900" dirty="0">
                <a:solidFill>
                  <a:schemeClr val="bg1"/>
                </a:solidFill>
              </a:rPr>
              <a:t>, 1);</a:t>
            </a:r>
            <a:endParaRPr lang="pt-BR" altLang="ko-KR" sz="900" dirty="0">
              <a:solidFill>
                <a:schemeClr val="bg1"/>
              </a:solidFill>
            </a:endParaRP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eventQueue.dispatch_forever();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iBeacon Test with Mobile App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1" y="1057301"/>
            <a:ext cx="8640960" cy="4104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void </a:t>
            </a:r>
            <a:r>
              <a:rPr lang="en-US" altLang="ko-KR" sz="900" dirty="0" err="1">
                <a:solidFill>
                  <a:schemeClr val="bg1"/>
                </a:solidFill>
              </a:rPr>
              <a:t>callbackBleInitComplete</a:t>
            </a:r>
            <a:r>
              <a:rPr lang="en-US" altLang="ko-KR" sz="900" dirty="0">
                <a:solidFill>
                  <a:schemeClr val="bg1"/>
                </a:solidFill>
              </a:rPr>
              <a:t>(BLE::</a:t>
            </a:r>
            <a:r>
              <a:rPr lang="en-US" altLang="ko-KR" sz="900" dirty="0" err="1">
                <a:solidFill>
                  <a:schemeClr val="bg1"/>
                </a:solidFill>
              </a:rPr>
              <a:t>InitializationCompleteCallbackContext</a:t>
            </a:r>
            <a:r>
              <a:rPr lang="en-US" altLang="ko-KR" sz="900" dirty="0">
                <a:solidFill>
                  <a:schemeClr val="bg1"/>
                </a:solidFill>
              </a:rPr>
              <a:t>* </a:t>
            </a:r>
            <a:r>
              <a:rPr lang="en-US" altLang="ko-KR" sz="900" dirty="0" err="1">
                <a:solidFill>
                  <a:schemeClr val="bg1"/>
                </a:solidFill>
              </a:rPr>
              <a:t>params</a:t>
            </a:r>
            <a:r>
              <a:rPr lang="en-US" altLang="ko-KR" sz="90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BLE&amp; 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params</a:t>
            </a:r>
            <a:r>
              <a:rPr lang="en-US" altLang="ko-KR" sz="900" dirty="0">
                <a:solidFill>
                  <a:schemeClr val="bg1"/>
                </a:solidFill>
              </a:rPr>
              <a:t>-&gt;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;                     // '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' equals </a:t>
            </a:r>
            <a:r>
              <a:rPr lang="en-US" altLang="ko-KR" sz="900" dirty="0" err="1">
                <a:solidFill>
                  <a:schemeClr val="bg1"/>
                </a:solidFill>
              </a:rPr>
              <a:t>ble_SDTDevice</a:t>
            </a:r>
            <a:r>
              <a:rPr lang="en-US" altLang="ko-KR" sz="900" dirty="0">
                <a:solidFill>
                  <a:schemeClr val="bg1"/>
                </a:solidFill>
              </a:rPr>
              <a:t> declared in global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ble_error_t</a:t>
            </a:r>
            <a:r>
              <a:rPr lang="en-US" altLang="ko-KR" sz="900" dirty="0">
                <a:solidFill>
                  <a:schemeClr val="bg1"/>
                </a:solidFill>
              </a:rPr>
              <a:t> error = </a:t>
            </a:r>
            <a:r>
              <a:rPr lang="en-US" altLang="ko-KR" sz="900" dirty="0" err="1">
                <a:solidFill>
                  <a:schemeClr val="bg1"/>
                </a:solidFill>
              </a:rPr>
              <a:t>params</a:t>
            </a:r>
            <a:r>
              <a:rPr lang="en-US" altLang="ko-KR" sz="900" dirty="0">
                <a:solidFill>
                  <a:schemeClr val="bg1"/>
                </a:solidFill>
              </a:rPr>
              <a:t>-&gt;error;          // 'error' has BLE_ERROR_NONE if the initialization procedure started successfully.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if (error == BLE_ERROR_NONE)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("Initialization completed successfully\n");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else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/* In case of error, forward the error handling to </a:t>
            </a:r>
            <a:r>
              <a:rPr lang="en-US" altLang="ko-KR" sz="900" dirty="0" err="1">
                <a:solidFill>
                  <a:schemeClr val="bg1"/>
                </a:solidFill>
              </a:rPr>
              <a:t>onBleInitError</a:t>
            </a:r>
            <a:r>
              <a:rPr lang="en-US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("Initialization </a:t>
            </a:r>
            <a:r>
              <a:rPr lang="en-US" altLang="ko-KR" sz="900" dirty="0" err="1">
                <a:solidFill>
                  <a:schemeClr val="bg1"/>
                </a:solidFill>
              </a:rPr>
              <a:t>failled</a:t>
            </a:r>
            <a:r>
              <a:rPr lang="en-US" altLang="ko-KR" sz="900" dirty="0">
                <a:solidFill>
                  <a:schemeClr val="bg1"/>
                </a:solidFill>
              </a:rPr>
              <a:t>\n");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return;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/* Ensure that it is the default instance of BLE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if(</a:t>
            </a:r>
            <a:r>
              <a:rPr lang="en-US" altLang="ko-KR" sz="900" dirty="0" err="1">
                <a:solidFill>
                  <a:schemeClr val="bg1"/>
                </a:solidFill>
              </a:rPr>
              <a:t>ble.getInstanceID</a:t>
            </a:r>
            <a:r>
              <a:rPr lang="en-US" altLang="ko-KR" sz="900" dirty="0">
                <a:solidFill>
                  <a:schemeClr val="bg1"/>
                </a:solidFill>
              </a:rPr>
              <a:t>() != BLE::DEFAULT_INSTANCE)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("ID of BLE instance is not DEFAULT_INSTANCE\n");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return;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/* Setup iBeacon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initIBeacon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/* Setup and start advertising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printMacAddress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);                       // Optional function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ble.gap</a:t>
            </a:r>
            <a:r>
              <a:rPr lang="en-US" altLang="ko-KR" sz="900" dirty="0">
                <a:solidFill>
                  <a:schemeClr val="bg1"/>
                </a:solidFill>
              </a:rPr>
              <a:t>().</a:t>
            </a:r>
            <a:r>
              <a:rPr lang="en-US" altLang="ko-KR" sz="900" dirty="0" err="1">
                <a:solidFill>
                  <a:schemeClr val="bg1"/>
                </a:solidFill>
              </a:rPr>
              <a:t>accumulateAdvertisingPayload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GapAdvertisingData</a:t>
            </a:r>
            <a:r>
              <a:rPr lang="en-US" altLang="ko-KR" sz="900" dirty="0">
                <a:solidFill>
                  <a:schemeClr val="bg1"/>
                </a:solidFill>
              </a:rPr>
              <a:t>::SHORTENED_LOCAL_NAME, (</a:t>
            </a:r>
            <a:r>
              <a:rPr lang="en-US" altLang="ko-KR" sz="900" dirty="0" err="1">
                <a:solidFill>
                  <a:schemeClr val="bg1"/>
                </a:solidFill>
              </a:rPr>
              <a:t>const</a:t>
            </a:r>
            <a:r>
              <a:rPr lang="en-US" altLang="ko-KR" sz="900" dirty="0">
                <a:solidFill>
                  <a:schemeClr val="bg1"/>
                </a:solidFill>
              </a:rPr>
              <a:t> uint8_t *)BLE_DEVICE_NAME, </a:t>
            </a:r>
            <a:r>
              <a:rPr lang="en-US" altLang="ko-KR" sz="900" dirty="0" err="1">
                <a:solidFill>
                  <a:schemeClr val="bg1"/>
                </a:solidFill>
              </a:rPr>
              <a:t>sizeof</a:t>
            </a:r>
            <a:r>
              <a:rPr lang="en-US" altLang="ko-KR" sz="900" dirty="0">
                <a:solidFill>
                  <a:schemeClr val="bg1"/>
                </a:solidFill>
              </a:rPr>
              <a:t>(BLE_DEVICE_NAME) - 1);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ble.gap</a:t>
            </a:r>
            <a:r>
              <a:rPr lang="en-US" altLang="ko-KR" sz="900" dirty="0">
                <a:solidFill>
                  <a:schemeClr val="bg1"/>
                </a:solidFill>
              </a:rPr>
              <a:t>().</a:t>
            </a:r>
            <a:r>
              <a:rPr lang="en-US" altLang="ko-KR" sz="900" dirty="0" err="1">
                <a:solidFill>
                  <a:schemeClr val="bg1"/>
                </a:solidFill>
              </a:rPr>
              <a:t>setAdvertisingInterval</a:t>
            </a:r>
            <a:r>
              <a:rPr lang="en-US" altLang="ko-KR" sz="900" dirty="0">
                <a:solidFill>
                  <a:schemeClr val="bg1"/>
                </a:solidFill>
              </a:rPr>
              <a:t>(1000);     // Advertising interval in units of milliseconds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ble.gap</a:t>
            </a:r>
            <a:r>
              <a:rPr lang="en-US" altLang="ko-KR" sz="900" dirty="0">
                <a:solidFill>
                  <a:schemeClr val="bg1"/>
                </a:solidFill>
              </a:rPr>
              <a:t>().</a:t>
            </a:r>
            <a:r>
              <a:rPr lang="en-US" altLang="ko-KR" sz="900" dirty="0" err="1">
                <a:solidFill>
                  <a:schemeClr val="bg1"/>
                </a:solidFill>
              </a:rPr>
              <a:t>startAdvertising</a:t>
            </a:r>
            <a:r>
              <a:rPr lang="en-US" altLang="ko-KR" sz="90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("Start advertising\n");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iBeacon Test with Mobile App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1" y="1057301"/>
            <a:ext cx="8640960" cy="4104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void </a:t>
            </a:r>
            <a:r>
              <a:rPr lang="en-US" altLang="ko-KR" sz="900" dirty="0" err="1">
                <a:solidFill>
                  <a:schemeClr val="bg1"/>
                </a:solidFill>
              </a:rPr>
              <a:t>initIBeacon</a:t>
            </a:r>
            <a:r>
              <a:rPr lang="en-US" altLang="ko-KR" sz="900" dirty="0">
                <a:solidFill>
                  <a:schemeClr val="bg1"/>
                </a:solidFill>
              </a:rPr>
              <a:t>(BLE&amp; 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/**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* The Beacon payload has the following composition: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* 128-Bit / 16byte UUID = E2 0A 39 F4 73 F5 4B C4 A1 2F 17 D1 AD 07 A9 61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* Major/Minor  = 0x1122 / 0x3344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* </a:t>
            </a:r>
            <a:r>
              <a:rPr lang="en-US" altLang="ko-KR" sz="900" dirty="0" err="1">
                <a:solidFill>
                  <a:schemeClr val="bg1"/>
                </a:solidFill>
              </a:rPr>
              <a:t>Tx</a:t>
            </a:r>
            <a:r>
              <a:rPr lang="en-US" altLang="ko-KR" sz="900" dirty="0">
                <a:solidFill>
                  <a:schemeClr val="bg1"/>
                </a:solidFill>
              </a:rPr>
              <a:t> Power     = 0xC8 = 200, 2's compliment is 256-200 = (-56dB)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*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* Note: please remember to calibrate your beacons TX Power for more accurate results.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const</a:t>
            </a:r>
            <a:r>
              <a:rPr lang="en-US" altLang="ko-KR" sz="900" dirty="0">
                <a:solidFill>
                  <a:schemeClr val="bg1"/>
                </a:solidFill>
              </a:rPr>
              <a:t> uint8_t </a:t>
            </a:r>
            <a:r>
              <a:rPr lang="en-US" altLang="ko-KR" sz="900" dirty="0" err="1">
                <a:solidFill>
                  <a:schemeClr val="bg1"/>
                </a:solidFill>
              </a:rPr>
              <a:t>uuid</a:t>
            </a:r>
            <a:r>
              <a:rPr lang="en-US" altLang="ko-KR" sz="900" dirty="0">
                <a:solidFill>
                  <a:schemeClr val="bg1"/>
                </a:solidFill>
              </a:rPr>
              <a:t>[] = {0xE2, 0x0A, 0x39, 0xF4, 0x73, 0xF5, 0x4B, 0xC4,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          0xA1, 0x2F, 0x17, 0xD1, 0xAD, 0x07, 0xA9, 0x61};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uint16_t </a:t>
            </a:r>
            <a:r>
              <a:rPr lang="en-US" altLang="ko-KR" sz="900" dirty="0" err="1">
                <a:solidFill>
                  <a:schemeClr val="bg1"/>
                </a:solidFill>
              </a:rPr>
              <a:t>majorNumber</a:t>
            </a:r>
            <a:r>
              <a:rPr lang="en-US" altLang="ko-KR" sz="900" dirty="0">
                <a:solidFill>
                  <a:schemeClr val="bg1"/>
                </a:solidFill>
              </a:rPr>
              <a:t> = 1122;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uint16_t </a:t>
            </a:r>
            <a:r>
              <a:rPr lang="en-US" altLang="ko-KR" sz="900" dirty="0" err="1">
                <a:solidFill>
                  <a:schemeClr val="bg1"/>
                </a:solidFill>
              </a:rPr>
              <a:t>minorNumber</a:t>
            </a:r>
            <a:r>
              <a:rPr lang="en-US" altLang="ko-KR" sz="900" dirty="0">
                <a:solidFill>
                  <a:schemeClr val="bg1"/>
                </a:solidFill>
              </a:rPr>
              <a:t> = 3344;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uint16_t </a:t>
            </a:r>
            <a:r>
              <a:rPr lang="en-US" altLang="ko-KR" sz="900" dirty="0" err="1">
                <a:solidFill>
                  <a:schemeClr val="bg1"/>
                </a:solidFill>
              </a:rPr>
              <a:t>txPower</a:t>
            </a:r>
            <a:r>
              <a:rPr lang="en-US" altLang="ko-KR" sz="900" dirty="0">
                <a:solidFill>
                  <a:schemeClr val="bg1"/>
                </a:solidFill>
              </a:rPr>
              <a:t>     = 0xC8;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piBeacon</a:t>
            </a:r>
            <a:r>
              <a:rPr lang="en-US" altLang="ko-KR" sz="900" dirty="0">
                <a:solidFill>
                  <a:schemeClr val="bg1"/>
                </a:solidFill>
              </a:rPr>
              <a:t> = new iBeacon(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uuid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majorNumber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minorNumber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txPower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61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iBeacon Test with Mobile App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1" y="1057301"/>
            <a:ext cx="8640960" cy="4104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void </a:t>
            </a:r>
            <a:r>
              <a:rPr lang="en-US" altLang="ko-KR" sz="900" dirty="0" err="1">
                <a:solidFill>
                  <a:schemeClr val="bg1"/>
                </a:solidFill>
              </a:rPr>
              <a:t>printMacAddress</a:t>
            </a:r>
            <a:r>
              <a:rPr lang="en-US" altLang="ko-KR" sz="900" dirty="0">
                <a:solidFill>
                  <a:schemeClr val="bg1"/>
                </a:solidFill>
              </a:rPr>
              <a:t>(BLE&amp; 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/* Print out device MAC address to the console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Gap::</a:t>
            </a:r>
            <a:r>
              <a:rPr lang="en-US" altLang="ko-KR" sz="900" dirty="0" err="1">
                <a:solidFill>
                  <a:schemeClr val="bg1"/>
                </a:solidFill>
              </a:rPr>
              <a:t>AddressType_t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addr_type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Gap::</a:t>
            </a:r>
            <a:r>
              <a:rPr lang="en-US" altLang="ko-KR" sz="900" dirty="0" err="1">
                <a:solidFill>
                  <a:schemeClr val="bg1"/>
                </a:solidFill>
              </a:rPr>
              <a:t>Address_t</a:t>
            </a:r>
            <a:r>
              <a:rPr lang="en-US" altLang="ko-KR" sz="900" dirty="0">
                <a:solidFill>
                  <a:schemeClr val="bg1"/>
                </a:solidFill>
              </a:rPr>
              <a:t> address;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ble.gap</a:t>
            </a:r>
            <a:r>
              <a:rPr lang="en-US" altLang="ko-KR" sz="900" dirty="0">
                <a:solidFill>
                  <a:schemeClr val="bg1"/>
                </a:solidFill>
              </a:rPr>
              <a:t>().</a:t>
            </a:r>
            <a:r>
              <a:rPr lang="en-US" altLang="ko-KR" sz="900" dirty="0" err="1">
                <a:solidFill>
                  <a:schemeClr val="bg1"/>
                </a:solidFill>
              </a:rPr>
              <a:t>getAddress</a:t>
            </a:r>
            <a:r>
              <a:rPr lang="en-US" altLang="ko-KR" sz="900" dirty="0">
                <a:solidFill>
                  <a:schemeClr val="bg1"/>
                </a:solidFill>
              </a:rPr>
              <a:t>(&amp;</a:t>
            </a:r>
            <a:r>
              <a:rPr lang="en-US" altLang="ko-KR" sz="900" dirty="0" err="1">
                <a:solidFill>
                  <a:schemeClr val="bg1"/>
                </a:solidFill>
              </a:rPr>
              <a:t>addr_type</a:t>
            </a:r>
            <a:r>
              <a:rPr lang="en-US" altLang="ko-KR" sz="900" dirty="0">
                <a:solidFill>
                  <a:schemeClr val="bg1"/>
                </a:solidFill>
              </a:rPr>
              <a:t>, address);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("DEVICE MAC ADDRESS = 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for (</a:t>
            </a:r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i</a:t>
            </a:r>
            <a:r>
              <a:rPr lang="en-US" altLang="ko-KR" sz="900" dirty="0">
                <a:solidFill>
                  <a:schemeClr val="bg1"/>
                </a:solidFill>
              </a:rPr>
              <a:t> = 5; </a:t>
            </a:r>
            <a:r>
              <a:rPr lang="en-US" altLang="ko-KR" sz="900" dirty="0" err="1">
                <a:solidFill>
                  <a:schemeClr val="bg1"/>
                </a:solidFill>
              </a:rPr>
              <a:t>i</a:t>
            </a:r>
            <a:r>
              <a:rPr lang="en-US" altLang="ko-KR" sz="900" dirty="0">
                <a:solidFill>
                  <a:schemeClr val="bg1"/>
                </a:solidFill>
              </a:rPr>
              <a:t> &gt;= 1; </a:t>
            </a:r>
            <a:r>
              <a:rPr lang="en-US" altLang="ko-KR" sz="900" dirty="0" err="1">
                <a:solidFill>
                  <a:schemeClr val="bg1"/>
                </a:solidFill>
              </a:rPr>
              <a:t>i</a:t>
            </a:r>
            <a:r>
              <a:rPr lang="en-US" altLang="ko-KR" sz="900" dirty="0">
                <a:solidFill>
                  <a:schemeClr val="bg1"/>
                </a:solidFill>
              </a:rPr>
              <a:t>--){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("%02x:", address[</a:t>
            </a:r>
            <a:r>
              <a:rPr lang="en-US" altLang="ko-KR" sz="900" dirty="0" err="1">
                <a:solidFill>
                  <a:schemeClr val="bg1"/>
                </a:solidFill>
              </a:rPr>
              <a:t>i</a:t>
            </a:r>
            <a:r>
              <a:rPr lang="en-US" altLang="ko-KR" sz="900" dirty="0">
                <a:solidFill>
                  <a:schemeClr val="bg1"/>
                </a:solidFill>
              </a:rPr>
              <a:t>]);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("%02x\n", address[0]);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5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iBeacon Test with Mobile App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1" y="1057301"/>
            <a:ext cx="8640960" cy="4104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</a:t>
            </a:r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do_ledBlue</a:t>
            </a:r>
            <a:r>
              <a:rPr lang="en-US" altLang="ko-KR" sz="900" dirty="0">
                <a:solidFill>
                  <a:schemeClr val="bg1"/>
                </a:solidFill>
              </a:rPr>
              <a:t>(LED_BLUE, 1);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Ticker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Ticker </a:t>
            </a:r>
            <a:r>
              <a:rPr lang="en-US" altLang="ko-KR" sz="900" dirty="0" err="1">
                <a:solidFill>
                  <a:schemeClr val="bg1"/>
                </a:solidFill>
              </a:rPr>
              <a:t>ticker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</a:t>
            </a:r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eventQueue</a:t>
            </a:r>
            <a:r>
              <a:rPr lang="en-US" altLang="ko-KR" sz="900" dirty="0">
                <a:solidFill>
                  <a:schemeClr val="bg1"/>
                </a:solidFill>
              </a:rPr>
              <a:t>(4 * EVENTS_EVENT_SIZE);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BLE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#define BLE_DEVICE_NAME "SDT Device"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BLE&amp; </a:t>
            </a:r>
            <a:r>
              <a:rPr lang="en-US" altLang="ko-KR" sz="900" dirty="0" err="1">
                <a:solidFill>
                  <a:schemeClr val="bg1"/>
                </a:solidFill>
              </a:rPr>
              <a:t>ble_SDTDevice</a:t>
            </a:r>
            <a:r>
              <a:rPr lang="en-US" altLang="ko-KR" sz="900" dirty="0">
                <a:solidFill>
                  <a:schemeClr val="bg1"/>
                </a:solidFill>
              </a:rPr>
              <a:t> = BLE::Instance();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iBeacon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iBeacon* </a:t>
            </a:r>
            <a:r>
              <a:rPr lang="en-US" altLang="ko-KR" sz="900" dirty="0" err="1">
                <a:solidFill>
                  <a:schemeClr val="bg1"/>
                </a:solidFill>
              </a:rPr>
              <a:t>piBeacon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void </a:t>
            </a:r>
            <a:r>
              <a:rPr lang="en-US" altLang="ko-KR" sz="900" dirty="0" err="1">
                <a:solidFill>
                  <a:schemeClr val="bg1"/>
                </a:solidFill>
              </a:rPr>
              <a:t>callbackTicker</a:t>
            </a:r>
            <a:r>
              <a:rPr lang="en-US" altLang="ko-KR" sz="900" dirty="0">
                <a:solidFill>
                  <a:schemeClr val="bg1"/>
                </a:solidFill>
              </a:rPr>
              <a:t>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("LED Toggle\n");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do_ledBlue</a:t>
            </a:r>
            <a:r>
              <a:rPr lang="en-US" altLang="ko-KR" sz="900" dirty="0">
                <a:solidFill>
                  <a:schemeClr val="bg1"/>
                </a:solidFill>
              </a:rPr>
              <a:t> = !</a:t>
            </a:r>
            <a:r>
              <a:rPr lang="en-US" altLang="ko-KR" sz="900" dirty="0" err="1">
                <a:solidFill>
                  <a:schemeClr val="bg1"/>
                </a:solidFill>
              </a:rPr>
              <a:t>do_ledBlue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void </a:t>
            </a:r>
            <a:r>
              <a:rPr lang="en-US" altLang="ko-KR" sz="900" dirty="0" err="1">
                <a:solidFill>
                  <a:schemeClr val="bg1"/>
                </a:solidFill>
              </a:rPr>
              <a:t>callbackEventsToProcess</a:t>
            </a:r>
            <a:r>
              <a:rPr lang="en-US" altLang="ko-KR" sz="900" dirty="0">
                <a:solidFill>
                  <a:schemeClr val="bg1"/>
                </a:solidFill>
              </a:rPr>
              <a:t>(BLE::</a:t>
            </a:r>
            <a:r>
              <a:rPr lang="en-US" altLang="ko-KR" sz="900" dirty="0" err="1">
                <a:solidFill>
                  <a:schemeClr val="bg1"/>
                </a:solidFill>
              </a:rPr>
              <a:t>OnEventsToProcessCallbackContext</a:t>
            </a:r>
            <a:r>
              <a:rPr lang="en-US" altLang="ko-KR" sz="900" dirty="0">
                <a:solidFill>
                  <a:schemeClr val="bg1"/>
                </a:solidFill>
              </a:rPr>
              <a:t>* context)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eventQueue.call</a:t>
            </a:r>
            <a:r>
              <a:rPr lang="en-US" altLang="ko-KR" sz="900" dirty="0">
                <a:solidFill>
                  <a:schemeClr val="bg1"/>
                </a:solidFill>
              </a:rPr>
              <a:t>(Callback&lt;void()&gt;(&amp;</a:t>
            </a:r>
            <a:r>
              <a:rPr lang="en-US" altLang="ko-KR" sz="900" dirty="0" err="1">
                <a:solidFill>
                  <a:schemeClr val="bg1"/>
                </a:solidFill>
              </a:rPr>
              <a:t>ble_SDTDevice</a:t>
            </a:r>
            <a:r>
              <a:rPr lang="en-US" altLang="ko-KR" sz="900" dirty="0">
                <a:solidFill>
                  <a:schemeClr val="bg1"/>
                </a:solidFill>
              </a:rPr>
              <a:t>, &amp;BLE::</a:t>
            </a:r>
            <a:r>
              <a:rPr lang="en-US" altLang="ko-KR" sz="900" dirty="0" err="1">
                <a:solidFill>
                  <a:schemeClr val="bg1"/>
                </a:solidFill>
              </a:rPr>
              <a:t>processEvents</a:t>
            </a:r>
            <a:r>
              <a:rPr lang="en-US" altLang="ko-KR" sz="90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void </a:t>
            </a:r>
            <a:r>
              <a:rPr lang="en-US" altLang="ko-KR" sz="900" dirty="0" err="1">
                <a:solidFill>
                  <a:srgbClr val="92D050"/>
                </a:solidFill>
              </a:rPr>
              <a:t>initIBeacon</a:t>
            </a:r>
            <a:r>
              <a:rPr lang="en-US" altLang="ko-KR" sz="900" dirty="0">
                <a:solidFill>
                  <a:srgbClr val="92D050"/>
                </a:solidFill>
              </a:rPr>
              <a:t>(BLE&amp; </a:t>
            </a:r>
            <a:r>
              <a:rPr lang="en-US" altLang="ko-KR" sz="900" dirty="0" err="1">
                <a:solidFill>
                  <a:srgbClr val="92D050"/>
                </a:solidFill>
              </a:rPr>
              <a:t>ble</a:t>
            </a:r>
            <a:r>
              <a:rPr lang="en-US" altLang="ko-KR" sz="900" dirty="0">
                <a:solidFill>
                  <a:srgbClr val="92D050"/>
                </a:solidFill>
              </a:rPr>
              <a:t>) {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// </a:t>
            </a:r>
            <a:r>
              <a:rPr lang="ko-KR" altLang="en-US" sz="900" dirty="0">
                <a:solidFill>
                  <a:srgbClr val="92D050"/>
                </a:solidFill>
              </a:rPr>
              <a:t>생략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}</a:t>
            </a:r>
          </a:p>
          <a:p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void </a:t>
            </a:r>
            <a:r>
              <a:rPr lang="en-US" altLang="ko-KR" sz="900" dirty="0" err="1">
                <a:solidFill>
                  <a:srgbClr val="92D050"/>
                </a:solidFill>
              </a:rPr>
              <a:t>printMacAddress</a:t>
            </a:r>
            <a:r>
              <a:rPr lang="en-US" altLang="ko-KR" sz="900" dirty="0">
                <a:solidFill>
                  <a:srgbClr val="92D050"/>
                </a:solidFill>
              </a:rPr>
              <a:t>(BLE&amp; </a:t>
            </a:r>
            <a:r>
              <a:rPr lang="en-US" altLang="ko-KR" sz="900" dirty="0" err="1">
                <a:solidFill>
                  <a:srgbClr val="92D050"/>
                </a:solidFill>
              </a:rPr>
              <a:t>ble</a:t>
            </a:r>
            <a:r>
              <a:rPr lang="en-US" altLang="ko-KR" sz="900" dirty="0">
                <a:solidFill>
                  <a:srgbClr val="92D050"/>
                </a:solidFill>
              </a:rPr>
              <a:t>) {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// </a:t>
            </a:r>
            <a:r>
              <a:rPr lang="ko-KR" altLang="en-US" sz="900" dirty="0">
                <a:solidFill>
                  <a:srgbClr val="92D050"/>
                </a:solidFill>
              </a:rPr>
              <a:t>생략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}</a:t>
            </a:r>
          </a:p>
          <a:p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void </a:t>
            </a:r>
            <a:r>
              <a:rPr lang="en-US" altLang="ko-KR" sz="900" dirty="0" err="1">
                <a:solidFill>
                  <a:srgbClr val="92D050"/>
                </a:solidFill>
              </a:rPr>
              <a:t>callbackBleInitComplete</a:t>
            </a:r>
            <a:r>
              <a:rPr lang="en-US" altLang="ko-KR" sz="900" dirty="0">
                <a:solidFill>
                  <a:srgbClr val="92D050"/>
                </a:solidFill>
              </a:rPr>
              <a:t>(BLE::</a:t>
            </a:r>
            <a:r>
              <a:rPr lang="en-US" altLang="ko-KR" sz="900" dirty="0" err="1">
                <a:solidFill>
                  <a:srgbClr val="92D050"/>
                </a:solidFill>
              </a:rPr>
              <a:t>InitializationCompleteCallbackContext</a:t>
            </a:r>
            <a:r>
              <a:rPr lang="en-US" altLang="ko-KR" sz="900" dirty="0">
                <a:solidFill>
                  <a:srgbClr val="92D050"/>
                </a:solidFill>
              </a:rPr>
              <a:t>* </a:t>
            </a:r>
            <a:r>
              <a:rPr lang="en-US" altLang="ko-KR" sz="900" dirty="0" err="1">
                <a:solidFill>
                  <a:srgbClr val="92D050"/>
                </a:solidFill>
              </a:rPr>
              <a:t>params</a:t>
            </a:r>
            <a:r>
              <a:rPr lang="en-US" altLang="ko-KR" sz="900" dirty="0">
                <a:solidFill>
                  <a:srgbClr val="92D050"/>
                </a:solidFill>
              </a:rPr>
              <a:t>) {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// </a:t>
            </a:r>
            <a:r>
              <a:rPr lang="ko-KR" altLang="en-US" sz="900" dirty="0">
                <a:solidFill>
                  <a:srgbClr val="92D050"/>
                </a:solidFill>
              </a:rPr>
              <a:t>생략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ble_SDTDevice.onEventsToProcess(callbackEventsToProcess);</a:t>
            </a: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rgbClr val="92D050"/>
                </a:solidFill>
              </a:rPr>
              <a:t>ble_SDTDevice.init(callbackBleInitComplete);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ticker.attach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callbackTicker</a:t>
            </a:r>
            <a:r>
              <a:rPr lang="en-US" altLang="ko-KR" sz="900" dirty="0">
                <a:solidFill>
                  <a:schemeClr val="bg1"/>
                </a:solidFill>
              </a:rPr>
              <a:t>, 1);</a:t>
            </a:r>
            <a:endParaRPr lang="pt-BR" altLang="ko-KR" sz="900" dirty="0">
              <a:solidFill>
                <a:schemeClr val="bg1"/>
              </a:solidFill>
            </a:endParaRP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eventQueue.dispatch_forever();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43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iBeacon Test with Mobile App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56135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&lt; Sigma Delta Technologies Inc. &gt;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Initialization completed successfully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DEVICE MAC ADDRESS = cd:ba:00:de:ce:2c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Start advertising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LED Toggle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LED Toggle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LED Toggle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LED Toggle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LED Toggle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0" b="7160"/>
          <a:stretch/>
        </p:blipFill>
        <p:spPr>
          <a:xfrm>
            <a:off x="5076057" y="1059592"/>
            <a:ext cx="2187435" cy="4019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487643-CB02-004C-835A-DC6AE0B84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실행결과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5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SDT Interface (IN11 </a:t>
            </a:r>
            <a:r>
              <a:rPr lang="ko-KR" altLang="en-US" dirty="0"/>
              <a:t>또는 </a:t>
            </a:r>
            <a:r>
              <a:rPr lang="en-US" altLang="ko-KR" dirty="0"/>
              <a:t>IN25)</a:t>
            </a:r>
            <a:r>
              <a:rPr lang="ko-KR" altLang="en-US" dirty="0"/>
              <a:t>에 </a:t>
            </a:r>
            <a:r>
              <a:rPr lang="en-US" altLang="ko-KR" dirty="0"/>
              <a:t>F/W download</a:t>
            </a:r>
          </a:p>
          <a:p>
            <a:pPr lvl="1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dirty="0">
                <a:latin typeface="맑은 고딕" charset="0"/>
                <a:ea typeface="맑은 고딕" charset="0"/>
              </a:rPr>
              <a:t>“CRP DISABLD” </a:t>
            </a:r>
            <a:r>
              <a:rPr lang="ko-KR" altLang="en-US" dirty="0">
                <a:latin typeface="맑은 고딕" charset="0"/>
                <a:ea typeface="맑은 고딕" charset="0"/>
              </a:rPr>
              <a:t>경로</a:t>
            </a:r>
            <a:r>
              <a:rPr lang="en-US" altLang="ko-KR" dirty="0">
                <a:latin typeface="맑은 고딕" charset="0"/>
                <a:ea typeface="맑은 고딕" charset="0"/>
              </a:rPr>
              <a:t>를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열고</a:t>
            </a:r>
            <a:r>
              <a:rPr lang="en-US" altLang="ko-KR" dirty="0">
                <a:latin typeface="맑은 고딕" charset="0"/>
                <a:ea typeface="맑은 고딕" charset="0"/>
              </a:rPr>
              <a:t>,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안에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있는</a:t>
            </a:r>
            <a:r>
              <a:rPr lang="en-US" altLang="ko-KR" dirty="0">
                <a:latin typeface="맑은 고딕" charset="0"/>
                <a:ea typeface="맑은 고딕" charset="0"/>
              </a:rPr>
              <a:t> “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firmware.bin</a:t>
            </a:r>
            <a:r>
              <a:rPr lang="en-US" altLang="ko-KR" dirty="0">
                <a:latin typeface="맑은 고딕" charset="0"/>
                <a:ea typeface="맑은 고딕" charset="0"/>
              </a:rPr>
              <a:t>”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파일을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삭제</a:t>
            </a:r>
            <a:r>
              <a:rPr lang="ko-KR" altLang="en-US" dirty="0">
                <a:latin typeface="맑은 고딕" charset="0"/>
                <a:ea typeface="맑은 고딕" charset="0"/>
              </a:rPr>
              <a:t>한다</a:t>
            </a:r>
            <a:r>
              <a:rPr lang="en-US" altLang="ko-KR" dirty="0">
                <a:latin typeface="맑은 고딕" charset="0"/>
                <a:ea typeface="맑은 고딕" charset="0"/>
              </a:rPr>
              <a:t>.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 descr="C:/Users/USER/AppData/Roaming/PolarisOffice/ETemp/200764_57340008/fImage1978282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27" y="1921396"/>
            <a:ext cx="5703743" cy="3090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24BC7ED-7956-CE45-9102-81A6BFB6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72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1057301"/>
            <a:ext cx="8640960" cy="41988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#include "</a:t>
            </a:r>
            <a:r>
              <a:rPr lang="en-US" altLang="ko-KR" sz="900" dirty="0" err="1">
                <a:solidFill>
                  <a:schemeClr val="bg1"/>
                </a:solidFill>
              </a:rPr>
              <a:t>mbed.h</a:t>
            </a:r>
            <a:r>
              <a:rPr lang="en-US" altLang="ko-KR" sz="900" dirty="0">
                <a:solidFill>
                  <a:schemeClr val="bg1"/>
                </a:solidFill>
              </a:rPr>
              <a:t>"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#include "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/</a:t>
            </a:r>
            <a:r>
              <a:rPr lang="en-US" altLang="ko-KR" sz="900" dirty="0" err="1">
                <a:solidFill>
                  <a:schemeClr val="bg1"/>
                </a:solidFill>
              </a:rPr>
              <a:t>BLE.h</a:t>
            </a:r>
            <a:r>
              <a:rPr lang="en-US" altLang="ko-KR" sz="900" dirty="0">
                <a:solidFill>
                  <a:schemeClr val="bg1"/>
                </a:solidFill>
              </a:rPr>
              <a:t>"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#include “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/services/</a:t>
            </a:r>
            <a:r>
              <a:rPr lang="en-US" altLang="ko-KR" sz="900" dirty="0" err="1">
                <a:solidFill>
                  <a:schemeClr val="bg1"/>
                </a:solidFill>
              </a:rPr>
              <a:t>UARTService.h</a:t>
            </a:r>
            <a:r>
              <a:rPr lang="en-US" altLang="ko-KR" sz="900" dirty="0">
                <a:solidFill>
                  <a:schemeClr val="bg1"/>
                </a:solidFill>
              </a:rPr>
              <a:t>"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bg1"/>
                </a:solidFill>
              </a:rPr>
              <a:t>while(true) {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7F7295D-66F8-B44C-9C5D-08C57A05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BLE UART Test with Mobile 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4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1" y="1057300"/>
            <a:ext cx="8640960" cy="41988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#include "</a:t>
            </a:r>
            <a:r>
              <a:rPr lang="en-US" altLang="ko-KR" sz="900" dirty="0" err="1">
                <a:solidFill>
                  <a:schemeClr val="bg1"/>
                </a:solidFill>
              </a:rPr>
              <a:t>mbed.h</a:t>
            </a:r>
            <a:r>
              <a:rPr lang="en-US" altLang="ko-KR" sz="900" dirty="0">
                <a:solidFill>
                  <a:schemeClr val="bg1"/>
                </a:solidFill>
              </a:rPr>
              <a:t>"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#include "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/</a:t>
            </a:r>
            <a:r>
              <a:rPr lang="en-US" altLang="ko-KR" sz="900" dirty="0" err="1">
                <a:solidFill>
                  <a:schemeClr val="bg1"/>
                </a:solidFill>
              </a:rPr>
              <a:t>BLE.h</a:t>
            </a:r>
            <a:r>
              <a:rPr lang="en-US" altLang="ko-KR" sz="900" dirty="0">
                <a:solidFill>
                  <a:schemeClr val="bg1"/>
                </a:solidFill>
              </a:rPr>
              <a:t>"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#include “</a:t>
            </a:r>
            <a:r>
              <a:rPr lang="en-US" altLang="ko-KR" sz="900" dirty="0" err="1">
                <a:solidFill>
                  <a:schemeClr val="bg1"/>
                </a:solidFill>
              </a:rPr>
              <a:t>ble</a:t>
            </a:r>
            <a:r>
              <a:rPr lang="en-US" altLang="ko-KR" sz="900" dirty="0">
                <a:solidFill>
                  <a:schemeClr val="bg1"/>
                </a:solidFill>
              </a:rPr>
              <a:t>/services/</a:t>
            </a:r>
            <a:r>
              <a:rPr lang="en-US" altLang="ko-KR" sz="900" dirty="0" err="1">
                <a:solidFill>
                  <a:schemeClr val="bg1"/>
                </a:solidFill>
              </a:rPr>
              <a:t>UARTService.h</a:t>
            </a:r>
            <a:r>
              <a:rPr lang="en-US" altLang="ko-KR" sz="900" dirty="0">
                <a:solidFill>
                  <a:schemeClr val="bg1"/>
                </a:solidFill>
              </a:rPr>
              <a:t>"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/* </a:t>
            </a:r>
            <a:r>
              <a:rPr lang="en-US" altLang="ko-KR" sz="900" dirty="0" err="1">
                <a:solidFill>
                  <a:srgbClr val="92D050"/>
                </a:solidFill>
              </a:rPr>
              <a:t>DigitalOut</a:t>
            </a:r>
            <a:r>
              <a:rPr lang="en-US" altLang="ko-KR" sz="900" dirty="0">
                <a:solidFill>
                  <a:srgbClr val="92D050"/>
                </a:solidFill>
              </a:rPr>
              <a:t> */</a:t>
            </a:r>
          </a:p>
          <a:p>
            <a:r>
              <a:rPr lang="en-US" altLang="ko-KR" sz="900" dirty="0" err="1">
                <a:solidFill>
                  <a:srgbClr val="92D050"/>
                </a:solidFill>
              </a:rPr>
              <a:t>DigitalOut</a:t>
            </a:r>
            <a:r>
              <a:rPr lang="en-US" altLang="ko-KR" sz="900" dirty="0">
                <a:solidFill>
                  <a:srgbClr val="92D050"/>
                </a:solidFill>
              </a:rPr>
              <a:t> </a:t>
            </a:r>
            <a:r>
              <a:rPr lang="en-US" altLang="ko-KR" sz="900" dirty="0" err="1">
                <a:solidFill>
                  <a:srgbClr val="92D050"/>
                </a:solidFill>
              </a:rPr>
              <a:t>do_ledRed</a:t>
            </a:r>
            <a:r>
              <a:rPr lang="en-US" altLang="ko-KR" sz="900" dirty="0">
                <a:solidFill>
                  <a:srgbClr val="92D050"/>
                </a:solidFill>
              </a:rPr>
              <a:t>(LED_RED, 1);</a:t>
            </a:r>
          </a:p>
          <a:p>
            <a:r>
              <a:rPr lang="en-US" altLang="ko-KR" sz="900" dirty="0" err="1">
                <a:solidFill>
                  <a:srgbClr val="92D050"/>
                </a:solidFill>
              </a:rPr>
              <a:t>DigitalOut</a:t>
            </a:r>
            <a:r>
              <a:rPr lang="en-US" altLang="ko-KR" sz="900" dirty="0">
                <a:solidFill>
                  <a:srgbClr val="92D050"/>
                </a:solidFill>
              </a:rPr>
              <a:t> </a:t>
            </a:r>
            <a:r>
              <a:rPr lang="en-US" altLang="ko-KR" sz="900" dirty="0" err="1">
                <a:solidFill>
                  <a:srgbClr val="92D050"/>
                </a:solidFill>
              </a:rPr>
              <a:t>do_ledGreen</a:t>
            </a:r>
            <a:r>
              <a:rPr lang="en-US" altLang="ko-KR" sz="900" dirty="0">
                <a:solidFill>
                  <a:srgbClr val="92D050"/>
                </a:solidFill>
              </a:rPr>
              <a:t>(LED_GREEN, 1);</a:t>
            </a:r>
          </a:p>
          <a:p>
            <a:r>
              <a:rPr lang="en-US" altLang="ko-KR" sz="900" dirty="0" err="1">
                <a:solidFill>
                  <a:srgbClr val="92D050"/>
                </a:solidFill>
              </a:rPr>
              <a:t>DigitalOut</a:t>
            </a:r>
            <a:r>
              <a:rPr lang="en-US" altLang="ko-KR" sz="900" dirty="0">
                <a:solidFill>
                  <a:srgbClr val="92D050"/>
                </a:solidFill>
              </a:rPr>
              <a:t> </a:t>
            </a:r>
            <a:r>
              <a:rPr lang="en-US" altLang="ko-KR" sz="900" dirty="0" err="1">
                <a:solidFill>
                  <a:srgbClr val="92D050"/>
                </a:solidFill>
              </a:rPr>
              <a:t>do_ledBlue</a:t>
            </a:r>
            <a:r>
              <a:rPr lang="en-US" altLang="ko-KR" sz="900" dirty="0">
                <a:solidFill>
                  <a:srgbClr val="92D050"/>
                </a:solidFill>
              </a:rPr>
              <a:t>(LED_BLUE, 1);</a:t>
            </a:r>
          </a:p>
          <a:p>
            <a:r>
              <a:rPr lang="en-US" altLang="ko-KR" sz="900" dirty="0" err="1">
                <a:solidFill>
                  <a:srgbClr val="92D050"/>
                </a:solidFill>
              </a:rPr>
              <a:t>DigitalOut</a:t>
            </a:r>
            <a:r>
              <a:rPr lang="en-US" altLang="ko-KR" sz="900" dirty="0">
                <a:solidFill>
                  <a:srgbClr val="92D050"/>
                </a:solidFill>
              </a:rPr>
              <a:t>* </a:t>
            </a:r>
            <a:r>
              <a:rPr lang="en-US" altLang="ko-KR" sz="900" dirty="0" err="1">
                <a:solidFill>
                  <a:srgbClr val="92D050"/>
                </a:solidFill>
              </a:rPr>
              <a:t>pDO_led</a:t>
            </a:r>
            <a:r>
              <a:rPr lang="en-US" altLang="ko-KR" sz="900" dirty="0">
                <a:solidFill>
                  <a:srgbClr val="92D050"/>
                </a:solidFill>
              </a:rPr>
              <a:t> = &amp;</a:t>
            </a:r>
            <a:r>
              <a:rPr lang="en-US" altLang="ko-KR" sz="900" dirty="0" err="1">
                <a:solidFill>
                  <a:srgbClr val="92D050"/>
                </a:solidFill>
              </a:rPr>
              <a:t>do_ledBlue</a:t>
            </a:r>
            <a:r>
              <a:rPr lang="en-US" altLang="ko-KR" sz="900" dirty="0">
                <a:solidFill>
                  <a:srgbClr val="92D050"/>
                </a:solidFill>
              </a:rPr>
              <a:t>;</a:t>
            </a:r>
          </a:p>
          <a:p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/* Ticker */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Ticker </a:t>
            </a:r>
            <a:r>
              <a:rPr lang="en-US" altLang="ko-KR" sz="900" dirty="0" err="1">
                <a:solidFill>
                  <a:srgbClr val="92D050"/>
                </a:solidFill>
              </a:rPr>
              <a:t>ticker</a:t>
            </a:r>
            <a:r>
              <a:rPr lang="en-US" altLang="ko-KR" sz="900" dirty="0">
                <a:solidFill>
                  <a:srgbClr val="92D050"/>
                </a:solidFill>
              </a:rPr>
              <a:t>;</a:t>
            </a:r>
          </a:p>
          <a:p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void </a:t>
            </a:r>
            <a:r>
              <a:rPr lang="en-US" altLang="ko-KR" sz="900" dirty="0" err="1">
                <a:solidFill>
                  <a:srgbClr val="92D050"/>
                </a:solidFill>
              </a:rPr>
              <a:t>callbackTicker</a:t>
            </a:r>
            <a:r>
              <a:rPr lang="en-US" altLang="ko-KR" sz="900" dirty="0">
                <a:solidFill>
                  <a:srgbClr val="92D050"/>
                </a:solidFill>
              </a:rPr>
              <a:t>(void) {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</a:t>
            </a:r>
            <a:r>
              <a:rPr lang="en-US" altLang="ko-KR" sz="900" dirty="0" err="1">
                <a:solidFill>
                  <a:srgbClr val="92D050"/>
                </a:solidFill>
              </a:rPr>
              <a:t>serial_pc.printf</a:t>
            </a:r>
            <a:r>
              <a:rPr lang="en-US" altLang="ko-KR" sz="900" dirty="0">
                <a:solidFill>
                  <a:srgbClr val="92D050"/>
                </a:solidFill>
              </a:rPr>
              <a:t>("LED Toggle\n");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*</a:t>
            </a:r>
            <a:r>
              <a:rPr lang="en-US" altLang="ko-KR" sz="900" dirty="0" err="1">
                <a:solidFill>
                  <a:srgbClr val="92D050"/>
                </a:solidFill>
              </a:rPr>
              <a:t>pDO_led</a:t>
            </a:r>
            <a:r>
              <a:rPr lang="en-US" altLang="ko-KR" sz="900" dirty="0">
                <a:solidFill>
                  <a:srgbClr val="92D050"/>
                </a:solidFill>
              </a:rPr>
              <a:t> = !(*</a:t>
            </a:r>
            <a:r>
              <a:rPr lang="en-US" altLang="ko-KR" sz="900" dirty="0" err="1">
                <a:solidFill>
                  <a:srgbClr val="92D050"/>
                </a:solidFill>
              </a:rPr>
              <a:t>pDO_led</a:t>
            </a:r>
            <a:r>
              <a:rPr lang="en-US" altLang="ko-KR" sz="900" dirty="0">
                <a:solidFill>
                  <a:srgbClr val="92D050"/>
                </a:solidFill>
              </a:rPr>
              <a:t>);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rgbClr val="92D050"/>
                </a:solidFill>
              </a:rPr>
              <a:t>*pDO_led = 0;    // LED On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bg1"/>
                </a:solidFill>
              </a:rPr>
              <a:t>while(true) {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962443A-A32B-2D41-93CF-18753DC1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BLE UART Test with Mobile 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319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1" y="1057301"/>
            <a:ext cx="8640960" cy="419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</a:t>
            </a:r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do_ledRed</a:t>
            </a:r>
            <a:r>
              <a:rPr lang="en-US" altLang="ko-KR" sz="900" dirty="0">
                <a:solidFill>
                  <a:schemeClr val="bg1"/>
                </a:solidFill>
              </a:rPr>
              <a:t>(LED_RED, 1);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do_ledGreen</a:t>
            </a:r>
            <a:r>
              <a:rPr lang="en-US" altLang="ko-KR" sz="900" dirty="0">
                <a:solidFill>
                  <a:schemeClr val="bg1"/>
                </a:solidFill>
              </a:rPr>
              <a:t>(LED_GREEN, 1);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do_ledBlue</a:t>
            </a:r>
            <a:r>
              <a:rPr lang="en-US" altLang="ko-KR" sz="900" dirty="0">
                <a:solidFill>
                  <a:schemeClr val="bg1"/>
                </a:solidFill>
              </a:rPr>
              <a:t>(LED_BLUE, 1);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* </a:t>
            </a:r>
            <a:r>
              <a:rPr lang="en-US" altLang="ko-KR" sz="900" dirty="0" err="1">
                <a:solidFill>
                  <a:schemeClr val="bg1"/>
                </a:solidFill>
              </a:rPr>
              <a:t>pDO_led</a:t>
            </a:r>
            <a:r>
              <a:rPr lang="en-US" altLang="ko-KR" sz="900" dirty="0">
                <a:solidFill>
                  <a:schemeClr val="bg1"/>
                </a:solidFill>
              </a:rPr>
              <a:t> = &amp;</a:t>
            </a:r>
            <a:r>
              <a:rPr lang="en-US" altLang="ko-KR" sz="900" dirty="0" err="1">
                <a:solidFill>
                  <a:schemeClr val="bg1"/>
                </a:solidFill>
              </a:rPr>
              <a:t>do_ledBlue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Ticker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Ticker </a:t>
            </a:r>
            <a:r>
              <a:rPr lang="en-US" altLang="ko-KR" sz="900" dirty="0" err="1">
                <a:solidFill>
                  <a:schemeClr val="bg1"/>
                </a:solidFill>
              </a:rPr>
              <a:t>ticker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/* BLE */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#define BLE_DEVICE_NAME "SDT Device"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BLE&amp; </a:t>
            </a:r>
            <a:r>
              <a:rPr lang="en-US" altLang="ko-KR" sz="900" dirty="0" err="1">
                <a:solidFill>
                  <a:srgbClr val="92D050"/>
                </a:solidFill>
              </a:rPr>
              <a:t>ble_SDTDevice</a:t>
            </a:r>
            <a:r>
              <a:rPr lang="en-US" altLang="ko-KR" sz="900" dirty="0">
                <a:solidFill>
                  <a:srgbClr val="92D050"/>
                </a:solidFill>
              </a:rPr>
              <a:t> = BLE::Instance();</a:t>
            </a:r>
          </a:p>
          <a:p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/* UART service */</a:t>
            </a:r>
          </a:p>
          <a:p>
            <a:r>
              <a:rPr lang="en-US" altLang="ko-KR" sz="900" dirty="0" err="1">
                <a:solidFill>
                  <a:srgbClr val="92D050"/>
                </a:solidFill>
              </a:rPr>
              <a:t>UARTService</a:t>
            </a:r>
            <a:r>
              <a:rPr lang="en-US" altLang="ko-KR" sz="900" dirty="0">
                <a:solidFill>
                  <a:srgbClr val="92D050"/>
                </a:solidFill>
              </a:rPr>
              <a:t>* </a:t>
            </a:r>
            <a:r>
              <a:rPr lang="en-US" altLang="ko-KR" sz="900" dirty="0" err="1">
                <a:solidFill>
                  <a:srgbClr val="92D050"/>
                </a:solidFill>
              </a:rPr>
              <a:t>uartService</a:t>
            </a:r>
            <a:r>
              <a:rPr lang="en-US" altLang="ko-KR" sz="900" dirty="0">
                <a:solidFill>
                  <a:srgbClr val="92D050"/>
                </a:solidFill>
              </a:rPr>
              <a:t>;</a:t>
            </a:r>
          </a:p>
          <a:p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/* Variable */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bool </a:t>
            </a:r>
            <a:r>
              <a:rPr lang="en-US" altLang="ko-KR" sz="900" dirty="0" err="1">
                <a:solidFill>
                  <a:srgbClr val="92D050"/>
                </a:solidFill>
              </a:rPr>
              <a:t>b_bleConnect</a:t>
            </a:r>
            <a:r>
              <a:rPr lang="en-US" altLang="ko-KR" sz="900" dirty="0">
                <a:solidFill>
                  <a:srgbClr val="92D050"/>
                </a:solidFill>
              </a:rPr>
              <a:t> = false;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void </a:t>
            </a:r>
            <a:r>
              <a:rPr lang="en-US" altLang="ko-KR" sz="900" dirty="0" err="1">
                <a:solidFill>
                  <a:schemeClr val="bg1"/>
                </a:solidFill>
              </a:rPr>
              <a:t>callbackTicker</a:t>
            </a:r>
            <a:r>
              <a:rPr lang="en-US" altLang="ko-KR" sz="900" dirty="0">
                <a:solidFill>
                  <a:schemeClr val="bg1"/>
                </a:solidFill>
              </a:rPr>
              <a:t>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("LED Toggle\n");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*</a:t>
            </a:r>
            <a:r>
              <a:rPr lang="en-US" altLang="ko-KR" sz="900" dirty="0" err="1">
                <a:solidFill>
                  <a:schemeClr val="bg1"/>
                </a:solidFill>
              </a:rPr>
              <a:t>pDO_led</a:t>
            </a:r>
            <a:r>
              <a:rPr lang="en-US" altLang="ko-KR" sz="900" dirty="0">
                <a:solidFill>
                  <a:schemeClr val="bg1"/>
                </a:solidFill>
              </a:rPr>
              <a:t> = !(*</a:t>
            </a:r>
            <a:r>
              <a:rPr lang="en-US" altLang="ko-KR" sz="900" dirty="0" err="1">
                <a:solidFill>
                  <a:schemeClr val="bg1"/>
                </a:solidFill>
              </a:rPr>
              <a:t>pDO_led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*pDO_led = 0;    // LED On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bg1"/>
                </a:solidFill>
              </a:rPr>
              <a:t>while(true)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rgbClr val="92D050"/>
                </a:solidFill>
              </a:rPr>
              <a:t>ble_SDTDevice.waitForEvent</a:t>
            </a:r>
            <a:r>
              <a:rPr lang="en-US" altLang="ko-KR" sz="900" dirty="0">
                <a:solidFill>
                  <a:srgbClr val="92D050"/>
                </a:solidFill>
              </a:rPr>
              <a:t>();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7457249-16B9-5749-B364-D56F91BE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BLE UART Test with Mobile 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2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1" y="1057301"/>
            <a:ext cx="8640960" cy="419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800" dirty="0">
                <a:solidFill>
                  <a:schemeClr val="bg1"/>
                </a:solidFill>
              </a:rPr>
              <a:t>void </a:t>
            </a:r>
            <a:r>
              <a:rPr lang="en-US" altLang="ko-KR" sz="800" dirty="0" err="1">
                <a:solidFill>
                  <a:schemeClr val="bg1"/>
                </a:solidFill>
              </a:rPr>
              <a:t>callbackBleInitComplete</a:t>
            </a:r>
            <a:r>
              <a:rPr lang="en-US" altLang="ko-KR" sz="800" dirty="0">
                <a:solidFill>
                  <a:schemeClr val="bg1"/>
                </a:solidFill>
              </a:rPr>
              <a:t>(BLE::</a:t>
            </a:r>
            <a:r>
              <a:rPr lang="en-US" altLang="ko-KR" sz="800" dirty="0" err="1">
                <a:solidFill>
                  <a:schemeClr val="bg1"/>
                </a:solidFill>
              </a:rPr>
              <a:t>InitializationCompleteCallbackContext</a:t>
            </a:r>
            <a:r>
              <a:rPr lang="en-US" altLang="ko-KR" sz="800" dirty="0">
                <a:solidFill>
                  <a:schemeClr val="bg1"/>
                </a:solidFill>
              </a:rPr>
              <a:t>* </a:t>
            </a:r>
            <a:r>
              <a:rPr lang="en-US" altLang="ko-KR" sz="800" dirty="0" err="1">
                <a:solidFill>
                  <a:schemeClr val="bg1"/>
                </a:solidFill>
              </a:rPr>
              <a:t>params</a:t>
            </a:r>
            <a:r>
              <a:rPr lang="en-US" altLang="ko-KR" sz="80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BLE&amp; </a:t>
            </a:r>
            <a:r>
              <a:rPr lang="en-US" altLang="ko-KR" sz="800" dirty="0" err="1">
                <a:solidFill>
                  <a:schemeClr val="bg1"/>
                </a:solidFill>
              </a:rPr>
              <a:t>ble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params</a:t>
            </a:r>
            <a:r>
              <a:rPr lang="en-US" altLang="ko-KR" sz="800" dirty="0">
                <a:solidFill>
                  <a:schemeClr val="bg1"/>
                </a:solidFill>
              </a:rPr>
              <a:t>-&gt;</a:t>
            </a:r>
            <a:r>
              <a:rPr lang="en-US" altLang="ko-KR" sz="800" dirty="0" err="1">
                <a:solidFill>
                  <a:schemeClr val="bg1"/>
                </a:solidFill>
              </a:rPr>
              <a:t>ble</a:t>
            </a:r>
            <a:r>
              <a:rPr lang="en-US" altLang="ko-KR" sz="800" dirty="0">
                <a:solidFill>
                  <a:schemeClr val="bg1"/>
                </a:solidFill>
              </a:rPr>
              <a:t>;                     // '</a:t>
            </a:r>
            <a:r>
              <a:rPr lang="en-US" altLang="ko-KR" sz="800" dirty="0" err="1">
                <a:solidFill>
                  <a:schemeClr val="bg1"/>
                </a:solidFill>
              </a:rPr>
              <a:t>ble</a:t>
            </a:r>
            <a:r>
              <a:rPr lang="en-US" altLang="ko-KR" sz="800" dirty="0">
                <a:solidFill>
                  <a:schemeClr val="bg1"/>
                </a:solidFill>
              </a:rPr>
              <a:t>' equals </a:t>
            </a:r>
            <a:r>
              <a:rPr lang="en-US" altLang="ko-KR" sz="800" dirty="0" err="1">
                <a:solidFill>
                  <a:schemeClr val="bg1"/>
                </a:solidFill>
              </a:rPr>
              <a:t>ble_SDTDevice</a:t>
            </a:r>
            <a:r>
              <a:rPr lang="en-US" altLang="ko-KR" sz="800" dirty="0">
                <a:solidFill>
                  <a:schemeClr val="bg1"/>
                </a:solidFill>
              </a:rPr>
              <a:t> declared in global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ble_error_t</a:t>
            </a:r>
            <a:r>
              <a:rPr lang="en-US" altLang="ko-KR" sz="800" dirty="0">
                <a:solidFill>
                  <a:schemeClr val="bg1"/>
                </a:solidFill>
              </a:rPr>
              <a:t> error = </a:t>
            </a:r>
            <a:r>
              <a:rPr lang="en-US" altLang="ko-KR" sz="800" dirty="0" err="1">
                <a:solidFill>
                  <a:schemeClr val="bg1"/>
                </a:solidFill>
              </a:rPr>
              <a:t>params</a:t>
            </a:r>
            <a:r>
              <a:rPr lang="en-US" altLang="ko-KR" sz="800" dirty="0">
                <a:solidFill>
                  <a:schemeClr val="bg1"/>
                </a:solidFill>
              </a:rPr>
              <a:t>-&gt;error;          // 'error' has BLE_ERROR_NONE if the initialization procedure started successfully.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if (error == BLE_ERROR_NONE)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800" dirty="0">
                <a:solidFill>
                  <a:schemeClr val="bg1"/>
                </a:solidFill>
              </a:rPr>
              <a:t>("Initialization completed successfully\n");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else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800" dirty="0">
                <a:solidFill>
                  <a:schemeClr val="bg1"/>
                </a:solidFill>
              </a:rPr>
              <a:t>("Initialization </a:t>
            </a:r>
            <a:r>
              <a:rPr lang="en-US" altLang="ko-KR" sz="800" dirty="0" err="1">
                <a:solidFill>
                  <a:schemeClr val="bg1"/>
                </a:solidFill>
              </a:rPr>
              <a:t>failled</a:t>
            </a:r>
            <a:r>
              <a:rPr lang="en-US" altLang="ko-KR" sz="800" dirty="0">
                <a:solidFill>
                  <a:schemeClr val="bg1"/>
                </a:solidFill>
              </a:rPr>
              <a:t>\n");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return;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if(</a:t>
            </a:r>
            <a:r>
              <a:rPr lang="en-US" altLang="ko-KR" sz="800" dirty="0" err="1">
                <a:solidFill>
                  <a:schemeClr val="bg1"/>
                </a:solidFill>
              </a:rPr>
              <a:t>ble.getInstanceID</a:t>
            </a:r>
            <a:r>
              <a:rPr lang="en-US" altLang="ko-KR" sz="800" dirty="0">
                <a:solidFill>
                  <a:schemeClr val="bg1"/>
                </a:solidFill>
              </a:rPr>
              <a:t>() != BLE::DEFAULT_INSTANCE)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800" dirty="0">
                <a:solidFill>
                  <a:schemeClr val="bg1"/>
                </a:solidFill>
              </a:rPr>
              <a:t>("ID of BLE instance is not DEFAULT_INSTANCE\n");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return;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/* Setup </a:t>
            </a:r>
            <a:r>
              <a:rPr lang="en-US" altLang="ko-KR" sz="800" dirty="0" err="1">
                <a:solidFill>
                  <a:schemeClr val="bg1"/>
                </a:solidFill>
              </a:rPr>
              <a:t>UARTService</a:t>
            </a:r>
            <a:r>
              <a:rPr lang="en-US" altLang="ko-KR" sz="8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uartService</a:t>
            </a:r>
            <a:r>
              <a:rPr lang="en-US" altLang="ko-KR" sz="800" dirty="0">
                <a:solidFill>
                  <a:schemeClr val="bg1"/>
                </a:solidFill>
              </a:rPr>
              <a:t> = new </a:t>
            </a:r>
            <a:r>
              <a:rPr lang="en-US" altLang="ko-KR" sz="800" dirty="0" err="1">
                <a:solidFill>
                  <a:schemeClr val="bg1"/>
                </a:solidFill>
              </a:rPr>
              <a:t>UARTService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ble</a:t>
            </a:r>
            <a:r>
              <a:rPr lang="en-US" altLang="ko-KR" sz="80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/* Setup and start advertising */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ble.gattServer</a:t>
            </a:r>
            <a:r>
              <a:rPr lang="en-US" altLang="ko-KR" sz="800" dirty="0">
                <a:solidFill>
                  <a:schemeClr val="bg1"/>
                </a:solidFill>
              </a:rPr>
              <a:t>().</a:t>
            </a:r>
            <a:r>
              <a:rPr lang="en-US" altLang="ko-KR" sz="800" dirty="0" err="1">
                <a:solidFill>
                  <a:schemeClr val="bg1"/>
                </a:solidFill>
              </a:rPr>
              <a:t>onDataWritten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callbackBleDataWritten</a:t>
            </a:r>
            <a:r>
              <a:rPr lang="en-US" altLang="ko-KR" sz="8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ble.gap</a:t>
            </a:r>
            <a:r>
              <a:rPr lang="en-US" altLang="ko-KR" sz="800" dirty="0">
                <a:solidFill>
                  <a:schemeClr val="bg1"/>
                </a:solidFill>
              </a:rPr>
              <a:t>().</a:t>
            </a:r>
            <a:r>
              <a:rPr lang="en-US" altLang="ko-KR" sz="800" dirty="0" err="1">
                <a:solidFill>
                  <a:schemeClr val="bg1"/>
                </a:solidFill>
              </a:rPr>
              <a:t>onConnection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callbackBleConnection</a:t>
            </a:r>
            <a:r>
              <a:rPr lang="en-US" altLang="ko-KR" sz="8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ble.gap</a:t>
            </a:r>
            <a:r>
              <a:rPr lang="en-US" altLang="ko-KR" sz="800" dirty="0">
                <a:solidFill>
                  <a:schemeClr val="bg1"/>
                </a:solidFill>
              </a:rPr>
              <a:t>().</a:t>
            </a:r>
            <a:r>
              <a:rPr lang="en-US" altLang="ko-KR" sz="800" dirty="0" err="1">
                <a:solidFill>
                  <a:schemeClr val="bg1"/>
                </a:solidFill>
              </a:rPr>
              <a:t>onDisconnection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callbackBleDisconnection</a:t>
            </a:r>
            <a:r>
              <a:rPr lang="en-US" altLang="ko-KR" sz="8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ble.gap</a:t>
            </a:r>
            <a:r>
              <a:rPr lang="en-US" altLang="ko-KR" sz="800" dirty="0">
                <a:solidFill>
                  <a:schemeClr val="bg1"/>
                </a:solidFill>
              </a:rPr>
              <a:t>().</a:t>
            </a:r>
            <a:r>
              <a:rPr lang="en-US" altLang="ko-KR" sz="800" dirty="0" err="1">
                <a:solidFill>
                  <a:schemeClr val="bg1"/>
                </a:solidFill>
              </a:rPr>
              <a:t>setAdvertisingType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GapAdvertisingParams</a:t>
            </a:r>
            <a:r>
              <a:rPr lang="en-US" altLang="ko-KR" sz="800" dirty="0">
                <a:solidFill>
                  <a:schemeClr val="bg1"/>
                </a:solidFill>
              </a:rPr>
              <a:t>::ADV_CONNECTABLE_UNDIRECTED);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ble.gap</a:t>
            </a:r>
            <a:r>
              <a:rPr lang="en-US" altLang="ko-KR" sz="800" dirty="0">
                <a:solidFill>
                  <a:schemeClr val="bg1"/>
                </a:solidFill>
              </a:rPr>
              <a:t>().</a:t>
            </a:r>
            <a:r>
              <a:rPr lang="en-US" altLang="ko-KR" sz="800" dirty="0" err="1">
                <a:solidFill>
                  <a:schemeClr val="bg1"/>
                </a:solidFill>
              </a:rPr>
              <a:t>setAdvertisingInterval</a:t>
            </a:r>
            <a:r>
              <a:rPr lang="en-US" altLang="ko-KR" sz="800" dirty="0">
                <a:solidFill>
                  <a:schemeClr val="bg1"/>
                </a:solidFill>
              </a:rPr>
              <a:t>(1000);     // Advertising interval in units of milliseconds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ble.gap</a:t>
            </a:r>
            <a:r>
              <a:rPr lang="en-US" altLang="ko-KR" sz="800" dirty="0">
                <a:solidFill>
                  <a:schemeClr val="bg1"/>
                </a:solidFill>
              </a:rPr>
              <a:t>().</a:t>
            </a:r>
            <a:r>
              <a:rPr lang="en-US" altLang="ko-KR" sz="800" dirty="0" err="1">
                <a:solidFill>
                  <a:schemeClr val="bg1"/>
                </a:solidFill>
              </a:rPr>
              <a:t>accumulateAdvertisingPayload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GapAdvertisingData</a:t>
            </a:r>
            <a:r>
              <a:rPr lang="en-US" altLang="ko-KR" sz="800" dirty="0">
                <a:solidFill>
                  <a:schemeClr val="bg1"/>
                </a:solidFill>
              </a:rPr>
              <a:t>::BREDR_NOT_SUPPORTED);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ble.gap</a:t>
            </a:r>
            <a:r>
              <a:rPr lang="en-US" altLang="ko-KR" sz="800" dirty="0">
                <a:solidFill>
                  <a:schemeClr val="bg1"/>
                </a:solidFill>
              </a:rPr>
              <a:t>().</a:t>
            </a:r>
            <a:r>
              <a:rPr lang="en-US" altLang="ko-KR" sz="800" dirty="0" err="1">
                <a:solidFill>
                  <a:schemeClr val="bg1"/>
                </a:solidFill>
              </a:rPr>
              <a:t>accumulateAdvertisingPayload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GapAdvertisingData</a:t>
            </a:r>
            <a:r>
              <a:rPr lang="en-US" altLang="ko-KR" sz="800" dirty="0">
                <a:solidFill>
                  <a:schemeClr val="bg1"/>
                </a:solidFill>
              </a:rPr>
              <a:t>::SHORTENED_LOCAL_NAME, (</a:t>
            </a:r>
            <a:r>
              <a:rPr lang="en-US" altLang="ko-KR" sz="800" dirty="0" err="1">
                <a:solidFill>
                  <a:schemeClr val="bg1"/>
                </a:solidFill>
              </a:rPr>
              <a:t>const</a:t>
            </a:r>
            <a:r>
              <a:rPr lang="en-US" altLang="ko-KR" sz="800" dirty="0">
                <a:solidFill>
                  <a:schemeClr val="bg1"/>
                </a:solidFill>
              </a:rPr>
              <a:t> uint8_t *)BLE_DEVICE_NAME, </a:t>
            </a:r>
            <a:r>
              <a:rPr lang="en-US" altLang="ko-KR" sz="800" dirty="0" err="1">
                <a:solidFill>
                  <a:schemeClr val="bg1"/>
                </a:solidFill>
              </a:rPr>
              <a:t>sizeof</a:t>
            </a:r>
            <a:r>
              <a:rPr lang="en-US" altLang="ko-KR" sz="800" dirty="0">
                <a:solidFill>
                  <a:schemeClr val="bg1"/>
                </a:solidFill>
              </a:rPr>
              <a:t>(BLE_DEVICE_NAME) - 1);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ble.gap</a:t>
            </a:r>
            <a:r>
              <a:rPr lang="en-US" altLang="ko-KR" sz="800" dirty="0">
                <a:solidFill>
                  <a:schemeClr val="bg1"/>
                </a:solidFill>
              </a:rPr>
              <a:t>().</a:t>
            </a:r>
            <a:r>
              <a:rPr lang="en-US" altLang="ko-KR" sz="800" dirty="0" err="1">
                <a:solidFill>
                  <a:schemeClr val="bg1"/>
                </a:solidFill>
              </a:rPr>
              <a:t>accumulateAdvertisingPayload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GapAdvertisingData</a:t>
            </a:r>
            <a:r>
              <a:rPr lang="en-US" altLang="ko-KR" sz="800" dirty="0">
                <a:solidFill>
                  <a:schemeClr val="bg1"/>
                </a:solidFill>
              </a:rPr>
              <a:t>::COMPLETE_LIST_128BIT_SERVICE_IDS, (</a:t>
            </a:r>
            <a:r>
              <a:rPr lang="en-US" altLang="ko-KR" sz="800" dirty="0" err="1">
                <a:solidFill>
                  <a:schemeClr val="bg1"/>
                </a:solidFill>
              </a:rPr>
              <a:t>const</a:t>
            </a:r>
            <a:r>
              <a:rPr lang="en-US" altLang="ko-KR" sz="800" dirty="0">
                <a:solidFill>
                  <a:schemeClr val="bg1"/>
                </a:solidFill>
              </a:rPr>
              <a:t> uint8_t *)</a:t>
            </a:r>
            <a:r>
              <a:rPr lang="en-US" altLang="ko-KR" sz="800" dirty="0" err="1">
                <a:solidFill>
                  <a:schemeClr val="bg1"/>
                </a:solidFill>
              </a:rPr>
              <a:t>UARTServiceUUID_reversed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en-US" altLang="ko-KR" sz="800" dirty="0" err="1">
                <a:solidFill>
                  <a:schemeClr val="bg1"/>
                </a:solidFill>
              </a:rPr>
              <a:t>sizeof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UARTServiceUUID_reversed</a:t>
            </a:r>
            <a:r>
              <a:rPr lang="en-US" altLang="ko-KR" sz="80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ble.gap</a:t>
            </a:r>
            <a:r>
              <a:rPr lang="en-US" altLang="ko-KR" sz="800" dirty="0">
                <a:solidFill>
                  <a:schemeClr val="bg1"/>
                </a:solidFill>
              </a:rPr>
              <a:t>().</a:t>
            </a:r>
            <a:r>
              <a:rPr lang="en-US" altLang="ko-KR" sz="800" dirty="0" err="1">
                <a:solidFill>
                  <a:schemeClr val="bg1"/>
                </a:solidFill>
              </a:rPr>
              <a:t>startAdvertising</a:t>
            </a:r>
            <a:r>
              <a:rPr lang="en-US" altLang="ko-KR" sz="80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800" dirty="0">
                <a:solidFill>
                  <a:schemeClr val="bg1"/>
                </a:solidFill>
              </a:rPr>
              <a:t>("Start advertising\n");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2E11A77-9C11-EB4D-A2FB-61000DEE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BLE UART Test with Mobile 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40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1" y="1057301"/>
            <a:ext cx="8640960" cy="419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void </a:t>
            </a:r>
            <a:r>
              <a:rPr lang="en-US" altLang="ko-KR" sz="900" dirty="0" err="1">
                <a:solidFill>
                  <a:schemeClr val="bg1"/>
                </a:solidFill>
              </a:rPr>
              <a:t>callbackBleDataWritten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const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GattWriteCallbackParams</a:t>
            </a:r>
            <a:r>
              <a:rPr lang="en-US" altLang="ko-KR" sz="900" dirty="0">
                <a:solidFill>
                  <a:schemeClr val="bg1"/>
                </a:solidFill>
              </a:rPr>
              <a:t>* </a:t>
            </a:r>
            <a:r>
              <a:rPr lang="en-US" altLang="ko-KR" sz="900" dirty="0" err="1">
                <a:solidFill>
                  <a:schemeClr val="bg1"/>
                </a:solidFill>
              </a:rPr>
              <a:t>params</a:t>
            </a:r>
            <a:r>
              <a:rPr lang="en-US" altLang="ko-KR" sz="90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if ((</a:t>
            </a:r>
            <a:r>
              <a:rPr lang="en-US" altLang="ko-KR" sz="900" dirty="0" err="1">
                <a:solidFill>
                  <a:schemeClr val="bg1"/>
                </a:solidFill>
              </a:rPr>
              <a:t>uartService</a:t>
            </a:r>
            <a:r>
              <a:rPr lang="en-US" altLang="ko-KR" sz="900" dirty="0">
                <a:solidFill>
                  <a:schemeClr val="bg1"/>
                </a:solidFill>
              </a:rPr>
              <a:t> != NULL) &amp;&amp; (</a:t>
            </a:r>
            <a:r>
              <a:rPr lang="en-US" altLang="ko-KR" sz="900" dirty="0" err="1">
                <a:solidFill>
                  <a:schemeClr val="bg1"/>
                </a:solidFill>
              </a:rPr>
              <a:t>params</a:t>
            </a:r>
            <a:r>
              <a:rPr lang="en-US" altLang="ko-KR" sz="900" dirty="0">
                <a:solidFill>
                  <a:schemeClr val="bg1"/>
                </a:solidFill>
              </a:rPr>
              <a:t>-&gt;handle == </a:t>
            </a:r>
            <a:r>
              <a:rPr lang="en-US" altLang="ko-KR" sz="900" dirty="0" err="1">
                <a:solidFill>
                  <a:schemeClr val="bg1"/>
                </a:solidFill>
              </a:rPr>
              <a:t>uartService</a:t>
            </a:r>
            <a:r>
              <a:rPr lang="en-US" altLang="ko-KR" sz="900" dirty="0">
                <a:solidFill>
                  <a:schemeClr val="bg1"/>
                </a:solidFill>
              </a:rPr>
              <a:t>-&gt;</a:t>
            </a:r>
            <a:r>
              <a:rPr lang="en-US" altLang="ko-KR" sz="900" dirty="0" err="1">
                <a:solidFill>
                  <a:schemeClr val="bg1"/>
                </a:solidFill>
              </a:rPr>
              <a:t>getTXCharacteristicHandle</a:t>
            </a:r>
            <a:r>
              <a:rPr lang="en-US" altLang="ko-KR" sz="900" dirty="0">
                <a:solidFill>
                  <a:schemeClr val="bg1"/>
                </a:solidFill>
              </a:rPr>
              <a:t>()))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uint16_t </a:t>
            </a:r>
            <a:r>
              <a:rPr lang="en-US" altLang="ko-KR" sz="900" dirty="0" err="1">
                <a:solidFill>
                  <a:schemeClr val="bg1"/>
                </a:solidFill>
              </a:rPr>
              <a:t>bytesRead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params</a:t>
            </a:r>
            <a:r>
              <a:rPr lang="en-US" altLang="ko-KR" sz="900" dirty="0">
                <a:solidFill>
                  <a:schemeClr val="bg1"/>
                </a:solidFill>
              </a:rPr>
              <a:t>-&gt;</a:t>
            </a:r>
            <a:r>
              <a:rPr lang="en-US" altLang="ko-KR" sz="900" dirty="0" err="1">
                <a:solidFill>
                  <a:schemeClr val="bg1"/>
                </a:solidFill>
              </a:rPr>
              <a:t>len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const</a:t>
            </a:r>
            <a:r>
              <a:rPr lang="en-US" altLang="ko-KR" sz="900" dirty="0">
                <a:solidFill>
                  <a:schemeClr val="bg1"/>
                </a:solidFill>
              </a:rPr>
              <a:t> uint8_t* </a:t>
            </a:r>
            <a:r>
              <a:rPr lang="en-US" altLang="ko-KR" sz="900" dirty="0" err="1">
                <a:solidFill>
                  <a:schemeClr val="bg1"/>
                </a:solidFill>
              </a:rPr>
              <a:t>pBleRxBuf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params</a:t>
            </a:r>
            <a:r>
              <a:rPr lang="en-US" altLang="ko-KR" sz="900" dirty="0">
                <a:solidFill>
                  <a:schemeClr val="bg1"/>
                </a:solidFill>
              </a:rPr>
              <a:t>-&gt;data;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ble_SDTDevice.gattServer</a:t>
            </a:r>
            <a:r>
              <a:rPr lang="en-US" altLang="ko-KR" sz="900" dirty="0">
                <a:solidFill>
                  <a:schemeClr val="bg1"/>
                </a:solidFill>
              </a:rPr>
              <a:t>().write(</a:t>
            </a:r>
            <a:r>
              <a:rPr lang="en-US" altLang="ko-KR" sz="900" dirty="0" err="1">
                <a:solidFill>
                  <a:schemeClr val="bg1"/>
                </a:solidFill>
              </a:rPr>
              <a:t>uartService</a:t>
            </a:r>
            <a:r>
              <a:rPr lang="en-US" altLang="ko-KR" sz="900" dirty="0">
                <a:solidFill>
                  <a:schemeClr val="bg1"/>
                </a:solidFill>
              </a:rPr>
              <a:t>-&gt;</a:t>
            </a:r>
            <a:r>
              <a:rPr lang="en-US" altLang="ko-KR" sz="900" dirty="0" err="1">
                <a:solidFill>
                  <a:schemeClr val="bg1"/>
                </a:solidFill>
              </a:rPr>
              <a:t>getRXCharacteristicHandle</a:t>
            </a:r>
            <a:r>
              <a:rPr lang="en-US" altLang="ko-KR" sz="900" dirty="0">
                <a:solidFill>
                  <a:schemeClr val="bg1"/>
                </a:solidFill>
              </a:rPr>
              <a:t>(), </a:t>
            </a:r>
            <a:r>
              <a:rPr lang="en-US" altLang="ko-KR" sz="900" dirty="0" err="1">
                <a:solidFill>
                  <a:schemeClr val="bg1"/>
                </a:solidFill>
              </a:rPr>
              <a:t>pBleRxBuf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bytesRead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FEATURE_BLE / targets / TARGET_NORDIC / TARGET_NRF51 / source / nRF5xGattServer.cpp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ble_error_t</a:t>
            </a:r>
            <a:r>
              <a:rPr lang="en-US" altLang="ko-KR" sz="900" dirty="0">
                <a:solidFill>
                  <a:schemeClr val="bg1"/>
                </a:solidFill>
              </a:rPr>
              <a:t> nRF5xGattServer::write(Gap::</a:t>
            </a:r>
            <a:r>
              <a:rPr lang="en-US" altLang="ko-KR" sz="900" dirty="0" err="1">
                <a:solidFill>
                  <a:schemeClr val="bg1"/>
                </a:solidFill>
              </a:rPr>
              <a:t>Handle_t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connectionHandle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GattAttribute</a:t>
            </a:r>
            <a:r>
              <a:rPr lang="en-US" altLang="ko-KR" sz="900" dirty="0">
                <a:solidFill>
                  <a:schemeClr val="bg1"/>
                </a:solidFill>
              </a:rPr>
              <a:t>::</a:t>
            </a:r>
            <a:r>
              <a:rPr lang="en-US" altLang="ko-KR" sz="900" dirty="0" err="1">
                <a:solidFill>
                  <a:schemeClr val="bg1"/>
                </a:solidFill>
              </a:rPr>
              <a:t>Handle_t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attributeHandle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const</a:t>
            </a:r>
            <a:r>
              <a:rPr lang="en-US" altLang="ko-KR" sz="900" dirty="0">
                <a:solidFill>
                  <a:schemeClr val="bg1"/>
                </a:solidFill>
              </a:rPr>
              <a:t> uint8_t buffer[], uint16_t </a:t>
            </a:r>
            <a:r>
              <a:rPr lang="en-US" altLang="ko-KR" sz="900" dirty="0" err="1">
                <a:solidFill>
                  <a:schemeClr val="bg1"/>
                </a:solidFill>
              </a:rPr>
              <a:t>len</a:t>
            </a:r>
            <a:r>
              <a:rPr lang="en-US" altLang="ko-KR" sz="900" dirty="0">
                <a:solidFill>
                  <a:schemeClr val="bg1"/>
                </a:solidFill>
              </a:rPr>
              <a:t>, bool </a:t>
            </a:r>
            <a:r>
              <a:rPr lang="en-US" altLang="ko-KR" sz="900" dirty="0" err="1">
                <a:solidFill>
                  <a:schemeClr val="bg1"/>
                </a:solidFill>
              </a:rPr>
              <a:t>localOnly</a:t>
            </a:r>
            <a:r>
              <a:rPr lang="en-US" altLang="ko-KR" sz="9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ble_error_t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returnValue</a:t>
            </a:r>
            <a:r>
              <a:rPr lang="en-US" altLang="ko-KR" sz="900" dirty="0">
                <a:solidFill>
                  <a:schemeClr val="bg1"/>
                </a:solidFill>
              </a:rPr>
              <a:t> = BLE_ERROR_NONE;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ble_gatts_value_t</a:t>
            </a:r>
            <a:r>
              <a:rPr lang="en-US" altLang="ko-KR" sz="900" dirty="0">
                <a:solidFill>
                  <a:schemeClr val="bg1"/>
                </a:solidFill>
              </a:rPr>
              <a:t> value =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/* .</a:t>
            </a:r>
            <a:r>
              <a:rPr lang="en-US" altLang="ko-KR" sz="900" dirty="0" err="1">
                <a:solidFill>
                  <a:schemeClr val="bg1"/>
                </a:solidFill>
              </a:rPr>
              <a:t>len</a:t>
            </a:r>
            <a:r>
              <a:rPr lang="en-US" altLang="ko-KR" sz="900" dirty="0">
                <a:solidFill>
                  <a:schemeClr val="bg1"/>
                </a:solidFill>
              </a:rPr>
              <a:t>     = */ </a:t>
            </a:r>
            <a:r>
              <a:rPr lang="en-US" altLang="ko-KR" sz="900" dirty="0" err="1">
                <a:solidFill>
                  <a:schemeClr val="bg1"/>
                </a:solidFill>
              </a:rPr>
              <a:t>len</a:t>
            </a:r>
            <a:r>
              <a:rPr lang="en-US" altLang="ko-KR" sz="9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/* .offset  = */ 0,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/* .</a:t>
            </a:r>
            <a:r>
              <a:rPr lang="en-US" altLang="ko-KR" sz="900" dirty="0" err="1">
                <a:solidFill>
                  <a:schemeClr val="bg1"/>
                </a:solidFill>
              </a:rPr>
              <a:t>p_value</a:t>
            </a:r>
            <a:r>
              <a:rPr lang="en-US" altLang="ko-KR" sz="900" dirty="0">
                <a:solidFill>
                  <a:schemeClr val="bg1"/>
                </a:solidFill>
              </a:rPr>
              <a:t> = */ </a:t>
            </a:r>
            <a:r>
              <a:rPr lang="en-US" altLang="ko-KR" sz="900" dirty="0" err="1">
                <a:solidFill>
                  <a:schemeClr val="bg1"/>
                </a:solidFill>
              </a:rPr>
              <a:t>const_cast</a:t>
            </a:r>
            <a:r>
              <a:rPr lang="en-US" altLang="ko-KR" sz="900" dirty="0">
                <a:solidFill>
                  <a:schemeClr val="bg1"/>
                </a:solidFill>
              </a:rPr>
              <a:t>&lt;uint8_t *&gt;(buffer),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};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.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.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.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else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returnValue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set_attribute_value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connectionHandle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attributeHandle</a:t>
            </a:r>
            <a:r>
              <a:rPr lang="en-US" altLang="ko-KR" sz="900" dirty="0">
                <a:solidFill>
                  <a:schemeClr val="bg1"/>
                </a:solidFill>
              </a:rPr>
              <a:t>, &amp;value);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return </a:t>
            </a:r>
            <a:r>
              <a:rPr lang="en-US" altLang="ko-KR" sz="900" dirty="0" err="1">
                <a:solidFill>
                  <a:schemeClr val="bg1"/>
                </a:solidFill>
              </a:rPr>
              <a:t>returnValue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BD5D95D-0724-6443-8BB4-320DFB39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BLE UART Test with Mobile 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9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1" y="1057301"/>
            <a:ext cx="8640960" cy="419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void </a:t>
            </a:r>
            <a:r>
              <a:rPr lang="en-US" altLang="ko-KR" sz="900" dirty="0" err="1">
                <a:solidFill>
                  <a:schemeClr val="bg1"/>
                </a:solidFill>
              </a:rPr>
              <a:t>callbackBleConnection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const</a:t>
            </a:r>
            <a:r>
              <a:rPr lang="en-US" altLang="ko-KR" sz="900" dirty="0">
                <a:solidFill>
                  <a:schemeClr val="bg1"/>
                </a:solidFill>
              </a:rPr>
              <a:t> Gap::</a:t>
            </a:r>
            <a:r>
              <a:rPr lang="en-US" altLang="ko-KR" sz="900" dirty="0" err="1">
                <a:solidFill>
                  <a:schemeClr val="bg1"/>
                </a:solidFill>
              </a:rPr>
              <a:t>ConnectionCallbackParams_t</a:t>
            </a:r>
            <a:r>
              <a:rPr lang="en-US" altLang="ko-KR" sz="900" dirty="0">
                <a:solidFill>
                  <a:schemeClr val="bg1"/>
                </a:solidFill>
              </a:rPr>
              <a:t>* </a:t>
            </a:r>
            <a:r>
              <a:rPr lang="en-US" altLang="ko-KR" sz="900" dirty="0" err="1">
                <a:solidFill>
                  <a:schemeClr val="bg1"/>
                </a:solidFill>
              </a:rPr>
              <a:t>params</a:t>
            </a:r>
            <a:r>
              <a:rPr lang="en-US" altLang="ko-KR" sz="90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("Connected!\n");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b_bleConnect</a:t>
            </a:r>
            <a:r>
              <a:rPr lang="en-US" altLang="ko-KR" sz="900" dirty="0">
                <a:solidFill>
                  <a:schemeClr val="bg1"/>
                </a:solidFill>
              </a:rPr>
              <a:t> = true;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ticker.attach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callbackTicker</a:t>
            </a:r>
            <a:r>
              <a:rPr lang="en-US" altLang="ko-KR" sz="900" dirty="0">
                <a:solidFill>
                  <a:schemeClr val="bg1"/>
                </a:solidFill>
              </a:rPr>
              <a:t>, 1);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void </a:t>
            </a:r>
            <a:r>
              <a:rPr lang="en-US" altLang="ko-KR" sz="900" dirty="0" err="1">
                <a:solidFill>
                  <a:schemeClr val="bg1"/>
                </a:solidFill>
              </a:rPr>
              <a:t>callbackBleDisconnection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const</a:t>
            </a:r>
            <a:r>
              <a:rPr lang="en-US" altLang="ko-KR" sz="900" dirty="0">
                <a:solidFill>
                  <a:schemeClr val="bg1"/>
                </a:solidFill>
              </a:rPr>
              <a:t> Gap::</a:t>
            </a:r>
            <a:r>
              <a:rPr lang="en-US" altLang="ko-KR" sz="900" dirty="0" err="1">
                <a:solidFill>
                  <a:schemeClr val="bg1"/>
                </a:solidFill>
              </a:rPr>
              <a:t>DisconnectionCallbackParams_t</a:t>
            </a:r>
            <a:r>
              <a:rPr lang="en-US" altLang="ko-KR" sz="900" dirty="0">
                <a:solidFill>
                  <a:schemeClr val="bg1"/>
                </a:solidFill>
              </a:rPr>
              <a:t>* </a:t>
            </a:r>
            <a:r>
              <a:rPr lang="en-US" altLang="ko-KR" sz="900" dirty="0" err="1">
                <a:solidFill>
                  <a:schemeClr val="bg1"/>
                </a:solidFill>
              </a:rPr>
              <a:t>params</a:t>
            </a:r>
            <a:r>
              <a:rPr lang="en-US" altLang="ko-KR" sz="90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("Disconnected!\n");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("Restarting the advertising process\n\r");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b_bleConnect</a:t>
            </a:r>
            <a:r>
              <a:rPr lang="en-US" altLang="ko-KR" sz="900" dirty="0">
                <a:solidFill>
                  <a:schemeClr val="bg1"/>
                </a:solidFill>
              </a:rPr>
              <a:t> = false;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ticker.detach</a:t>
            </a:r>
            <a:r>
              <a:rPr lang="en-US" altLang="ko-KR" sz="90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*</a:t>
            </a:r>
            <a:r>
              <a:rPr lang="en-US" altLang="ko-KR" sz="900" dirty="0" err="1">
                <a:solidFill>
                  <a:schemeClr val="bg1"/>
                </a:solidFill>
              </a:rPr>
              <a:t>pDO_led</a:t>
            </a:r>
            <a:r>
              <a:rPr lang="en-US" altLang="ko-KR" sz="900" dirty="0">
                <a:solidFill>
                  <a:schemeClr val="bg1"/>
                </a:solidFill>
              </a:rPr>
              <a:t> = LED_ON;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ble_SDTDevice.gap</a:t>
            </a:r>
            <a:r>
              <a:rPr lang="en-US" altLang="ko-KR" sz="900" dirty="0">
                <a:solidFill>
                  <a:schemeClr val="bg1"/>
                </a:solidFill>
              </a:rPr>
              <a:t>().</a:t>
            </a:r>
            <a:r>
              <a:rPr lang="en-US" altLang="ko-KR" sz="900" dirty="0" err="1">
                <a:solidFill>
                  <a:schemeClr val="bg1"/>
                </a:solidFill>
              </a:rPr>
              <a:t>startAdvertising</a:t>
            </a:r>
            <a:r>
              <a:rPr lang="en-US" altLang="ko-KR" sz="90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  <a:p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9DAB5B7-1C71-C849-AAB5-0A33CD4A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BLE UART Test with Mobile 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015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80" y="1057299"/>
            <a:ext cx="8640960" cy="419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altLang="ko-KR" sz="900" dirty="0">
                <a:solidFill>
                  <a:schemeClr val="bg1"/>
                </a:solidFill>
              </a:rPr>
              <a:t>/* Serial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Serial </a:t>
            </a:r>
            <a:r>
              <a:rPr lang="en-US" altLang="ko-KR" sz="900" dirty="0" err="1">
                <a:solidFill>
                  <a:schemeClr val="bg1"/>
                </a:solidFill>
              </a:rPr>
              <a:t>serial_pc</a:t>
            </a:r>
            <a:r>
              <a:rPr lang="en-US" altLang="ko-KR" sz="900" dirty="0">
                <a:solidFill>
                  <a:schemeClr val="bg1"/>
                </a:solidFill>
              </a:rPr>
              <a:t>(USBTX, USBRX, 9600);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</a:t>
            </a:r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do_ledRed</a:t>
            </a:r>
            <a:r>
              <a:rPr lang="en-US" altLang="ko-KR" sz="900" dirty="0">
                <a:solidFill>
                  <a:schemeClr val="bg1"/>
                </a:solidFill>
              </a:rPr>
              <a:t>(LED_RED, 1);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do_ledGreen</a:t>
            </a:r>
            <a:r>
              <a:rPr lang="en-US" altLang="ko-KR" sz="900" dirty="0">
                <a:solidFill>
                  <a:schemeClr val="bg1"/>
                </a:solidFill>
              </a:rPr>
              <a:t>(LED_GREEN, 1);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do_ledBlue</a:t>
            </a:r>
            <a:r>
              <a:rPr lang="en-US" altLang="ko-KR" sz="900" dirty="0">
                <a:solidFill>
                  <a:schemeClr val="bg1"/>
                </a:solidFill>
              </a:rPr>
              <a:t>(LED_BLUE, 1);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DigitalOut</a:t>
            </a:r>
            <a:r>
              <a:rPr lang="en-US" altLang="ko-KR" sz="900" dirty="0">
                <a:solidFill>
                  <a:schemeClr val="bg1"/>
                </a:solidFill>
              </a:rPr>
              <a:t>* </a:t>
            </a:r>
            <a:r>
              <a:rPr lang="en-US" altLang="ko-KR" sz="900" dirty="0" err="1">
                <a:solidFill>
                  <a:schemeClr val="bg1"/>
                </a:solidFill>
              </a:rPr>
              <a:t>pDO_led</a:t>
            </a:r>
            <a:r>
              <a:rPr lang="en-US" altLang="ko-KR" sz="900" dirty="0">
                <a:solidFill>
                  <a:schemeClr val="bg1"/>
                </a:solidFill>
              </a:rPr>
              <a:t> = &amp;</a:t>
            </a:r>
            <a:r>
              <a:rPr lang="en-US" altLang="ko-KR" sz="900" dirty="0" err="1">
                <a:solidFill>
                  <a:schemeClr val="bg1"/>
                </a:solidFill>
              </a:rPr>
              <a:t>do_ledBlue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Ticker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Ticker </a:t>
            </a:r>
            <a:r>
              <a:rPr lang="en-US" altLang="ko-KR" sz="900" dirty="0" err="1">
                <a:solidFill>
                  <a:schemeClr val="bg1"/>
                </a:solidFill>
              </a:rPr>
              <a:t>ticker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BLE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#define BLE_DEVICE_NAME "SDT Device"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BLE&amp; </a:t>
            </a:r>
            <a:r>
              <a:rPr lang="en-US" altLang="ko-KR" sz="900" dirty="0" err="1">
                <a:solidFill>
                  <a:schemeClr val="bg1"/>
                </a:solidFill>
              </a:rPr>
              <a:t>ble_SDTDevice</a:t>
            </a:r>
            <a:r>
              <a:rPr lang="en-US" altLang="ko-KR" sz="900" dirty="0">
                <a:solidFill>
                  <a:schemeClr val="bg1"/>
                </a:solidFill>
              </a:rPr>
              <a:t> = BLE::Instance();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UART service */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UARTService</a:t>
            </a:r>
            <a:r>
              <a:rPr lang="en-US" altLang="ko-KR" sz="900" dirty="0">
                <a:solidFill>
                  <a:schemeClr val="bg1"/>
                </a:solidFill>
              </a:rPr>
              <a:t>* </a:t>
            </a:r>
            <a:r>
              <a:rPr lang="en-US" altLang="ko-KR" sz="900" dirty="0" err="1">
                <a:solidFill>
                  <a:schemeClr val="bg1"/>
                </a:solidFill>
              </a:rPr>
              <a:t>uartService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/* Variable */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bool </a:t>
            </a:r>
            <a:r>
              <a:rPr lang="en-US" altLang="ko-KR" sz="900" dirty="0" err="1">
                <a:solidFill>
                  <a:schemeClr val="bg1"/>
                </a:solidFill>
              </a:rPr>
              <a:t>b_bleConnect</a:t>
            </a:r>
            <a:r>
              <a:rPr lang="en-US" altLang="ko-KR" sz="900" dirty="0">
                <a:solidFill>
                  <a:schemeClr val="bg1"/>
                </a:solidFill>
              </a:rPr>
              <a:t> = false;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void </a:t>
            </a:r>
            <a:r>
              <a:rPr lang="en-US" altLang="ko-KR" sz="900" dirty="0" err="1">
                <a:solidFill>
                  <a:schemeClr val="bg1"/>
                </a:solidFill>
              </a:rPr>
              <a:t>callbackTicker</a:t>
            </a:r>
            <a:r>
              <a:rPr lang="en-US" altLang="ko-KR" sz="900" dirty="0">
                <a:solidFill>
                  <a:schemeClr val="bg1"/>
                </a:solidFill>
              </a:rPr>
              <a:t>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serial_pc.printf</a:t>
            </a:r>
            <a:r>
              <a:rPr lang="en-US" altLang="ko-KR" sz="900" dirty="0">
                <a:solidFill>
                  <a:schemeClr val="bg1"/>
                </a:solidFill>
              </a:rPr>
              <a:t>("LED Toggle\n");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*</a:t>
            </a:r>
            <a:r>
              <a:rPr lang="en-US" altLang="ko-KR" sz="900" dirty="0" err="1">
                <a:solidFill>
                  <a:schemeClr val="bg1"/>
                </a:solidFill>
              </a:rPr>
              <a:t>pDO_led</a:t>
            </a:r>
            <a:r>
              <a:rPr lang="en-US" altLang="ko-KR" sz="900" dirty="0">
                <a:solidFill>
                  <a:schemeClr val="bg1"/>
                </a:solidFill>
              </a:rPr>
              <a:t> = !(*</a:t>
            </a:r>
            <a:r>
              <a:rPr lang="en-US" altLang="ko-KR" sz="900" dirty="0" err="1">
                <a:solidFill>
                  <a:schemeClr val="bg1"/>
                </a:solidFill>
              </a:rPr>
              <a:t>pDO_led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void </a:t>
            </a:r>
            <a:r>
              <a:rPr lang="en-US" altLang="ko-KR" sz="900" dirty="0" err="1">
                <a:solidFill>
                  <a:srgbClr val="92D050"/>
                </a:solidFill>
              </a:rPr>
              <a:t>callbackBleDataWritten</a:t>
            </a:r>
            <a:r>
              <a:rPr lang="en-US" altLang="ko-KR" sz="900" dirty="0">
                <a:solidFill>
                  <a:srgbClr val="92D050"/>
                </a:solidFill>
              </a:rPr>
              <a:t>(</a:t>
            </a:r>
            <a:r>
              <a:rPr lang="en-US" altLang="ko-KR" sz="900" dirty="0" err="1">
                <a:solidFill>
                  <a:srgbClr val="92D050"/>
                </a:solidFill>
              </a:rPr>
              <a:t>const</a:t>
            </a:r>
            <a:r>
              <a:rPr lang="en-US" altLang="ko-KR" sz="900" dirty="0">
                <a:solidFill>
                  <a:srgbClr val="92D050"/>
                </a:solidFill>
              </a:rPr>
              <a:t> </a:t>
            </a:r>
            <a:r>
              <a:rPr lang="en-US" altLang="ko-KR" sz="900" dirty="0" err="1">
                <a:solidFill>
                  <a:srgbClr val="92D050"/>
                </a:solidFill>
              </a:rPr>
              <a:t>GattWriteCallbackParams</a:t>
            </a:r>
            <a:r>
              <a:rPr lang="en-US" altLang="ko-KR" sz="900" dirty="0">
                <a:solidFill>
                  <a:srgbClr val="92D050"/>
                </a:solidFill>
              </a:rPr>
              <a:t>* </a:t>
            </a:r>
            <a:r>
              <a:rPr lang="en-US" altLang="ko-KR" sz="900" dirty="0" err="1">
                <a:solidFill>
                  <a:srgbClr val="92D050"/>
                </a:solidFill>
              </a:rPr>
              <a:t>params</a:t>
            </a:r>
            <a:r>
              <a:rPr lang="en-US" altLang="ko-KR" sz="900" dirty="0">
                <a:solidFill>
                  <a:srgbClr val="92D050"/>
                </a:solidFill>
              </a:rPr>
              <a:t>) {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// </a:t>
            </a:r>
            <a:r>
              <a:rPr lang="ko-KR" altLang="en-US" sz="900" dirty="0">
                <a:solidFill>
                  <a:srgbClr val="92D050"/>
                </a:solidFill>
              </a:rPr>
              <a:t>생략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}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void </a:t>
            </a:r>
            <a:r>
              <a:rPr lang="en-US" altLang="ko-KR" sz="900" dirty="0" err="1">
                <a:solidFill>
                  <a:srgbClr val="92D050"/>
                </a:solidFill>
              </a:rPr>
              <a:t>callbackBleConnection</a:t>
            </a:r>
            <a:r>
              <a:rPr lang="en-US" altLang="ko-KR" sz="900" dirty="0">
                <a:solidFill>
                  <a:srgbClr val="92D050"/>
                </a:solidFill>
              </a:rPr>
              <a:t>(</a:t>
            </a:r>
            <a:r>
              <a:rPr lang="en-US" altLang="ko-KR" sz="900" dirty="0" err="1">
                <a:solidFill>
                  <a:srgbClr val="92D050"/>
                </a:solidFill>
              </a:rPr>
              <a:t>const</a:t>
            </a:r>
            <a:r>
              <a:rPr lang="en-US" altLang="ko-KR" sz="900" dirty="0">
                <a:solidFill>
                  <a:srgbClr val="92D050"/>
                </a:solidFill>
              </a:rPr>
              <a:t> Gap::</a:t>
            </a:r>
            <a:r>
              <a:rPr lang="en-US" altLang="ko-KR" sz="900" dirty="0" err="1">
                <a:solidFill>
                  <a:srgbClr val="92D050"/>
                </a:solidFill>
              </a:rPr>
              <a:t>ConnectionCallbackParams_t</a:t>
            </a:r>
            <a:r>
              <a:rPr lang="en-US" altLang="ko-KR" sz="900" dirty="0">
                <a:solidFill>
                  <a:srgbClr val="92D050"/>
                </a:solidFill>
              </a:rPr>
              <a:t>* </a:t>
            </a:r>
            <a:r>
              <a:rPr lang="en-US" altLang="ko-KR" sz="900" dirty="0" err="1">
                <a:solidFill>
                  <a:srgbClr val="92D050"/>
                </a:solidFill>
              </a:rPr>
              <a:t>params</a:t>
            </a:r>
            <a:r>
              <a:rPr lang="en-US" altLang="ko-KR" sz="900" dirty="0">
                <a:solidFill>
                  <a:srgbClr val="92D050"/>
                </a:solidFill>
              </a:rPr>
              <a:t>) {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// </a:t>
            </a:r>
            <a:r>
              <a:rPr lang="ko-KR" altLang="en-US" sz="900" dirty="0">
                <a:solidFill>
                  <a:srgbClr val="92D050"/>
                </a:solidFill>
              </a:rPr>
              <a:t>생략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}</a:t>
            </a:r>
          </a:p>
          <a:p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void </a:t>
            </a:r>
            <a:r>
              <a:rPr lang="en-US" altLang="ko-KR" sz="900" dirty="0" err="1">
                <a:solidFill>
                  <a:srgbClr val="92D050"/>
                </a:solidFill>
              </a:rPr>
              <a:t>callbackBleDisconnection</a:t>
            </a:r>
            <a:r>
              <a:rPr lang="en-US" altLang="ko-KR" sz="900" dirty="0">
                <a:solidFill>
                  <a:srgbClr val="92D050"/>
                </a:solidFill>
              </a:rPr>
              <a:t>(</a:t>
            </a:r>
            <a:r>
              <a:rPr lang="en-US" altLang="ko-KR" sz="900" dirty="0" err="1">
                <a:solidFill>
                  <a:srgbClr val="92D050"/>
                </a:solidFill>
              </a:rPr>
              <a:t>const</a:t>
            </a:r>
            <a:r>
              <a:rPr lang="en-US" altLang="ko-KR" sz="900" dirty="0">
                <a:solidFill>
                  <a:srgbClr val="92D050"/>
                </a:solidFill>
              </a:rPr>
              <a:t> Gap::</a:t>
            </a:r>
            <a:r>
              <a:rPr lang="en-US" altLang="ko-KR" sz="900" dirty="0" err="1">
                <a:solidFill>
                  <a:srgbClr val="92D050"/>
                </a:solidFill>
              </a:rPr>
              <a:t>DisconnectionCallbackParams_t</a:t>
            </a:r>
            <a:r>
              <a:rPr lang="en-US" altLang="ko-KR" sz="900" dirty="0">
                <a:solidFill>
                  <a:srgbClr val="92D050"/>
                </a:solidFill>
              </a:rPr>
              <a:t>* </a:t>
            </a:r>
            <a:r>
              <a:rPr lang="en-US" altLang="ko-KR" sz="900" dirty="0" err="1">
                <a:solidFill>
                  <a:srgbClr val="92D050"/>
                </a:solidFill>
              </a:rPr>
              <a:t>params</a:t>
            </a:r>
            <a:r>
              <a:rPr lang="en-US" altLang="ko-KR" sz="900" dirty="0">
                <a:solidFill>
                  <a:srgbClr val="92D050"/>
                </a:solidFill>
              </a:rPr>
              <a:t>) {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// </a:t>
            </a:r>
            <a:r>
              <a:rPr lang="ko-KR" altLang="en-US" sz="900" dirty="0">
                <a:solidFill>
                  <a:srgbClr val="92D050"/>
                </a:solidFill>
              </a:rPr>
              <a:t>생략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}</a:t>
            </a:r>
          </a:p>
          <a:p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void </a:t>
            </a:r>
            <a:r>
              <a:rPr lang="en-US" altLang="ko-KR" sz="900" dirty="0" err="1">
                <a:solidFill>
                  <a:srgbClr val="92D050"/>
                </a:solidFill>
              </a:rPr>
              <a:t>callbackBleInitComplete</a:t>
            </a:r>
            <a:r>
              <a:rPr lang="en-US" altLang="ko-KR" sz="900" dirty="0">
                <a:solidFill>
                  <a:srgbClr val="92D050"/>
                </a:solidFill>
              </a:rPr>
              <a:t>(BLE::</a:t>
            </a:r>
            <a:r>
              <a:rPr lang="en-US" altLang="ko-KR" sz="900" dirty="0" err="1">
                <a:solidFill>
                  <a:srgbClr val="92D050"/>
                </a:solidFill>
              </a:rPr>
              <a:t>InitializationCompleteCallbackContext</a:t>
            </a:r>
            <a:r>
              <a:rPr lang="en-US" altLang="ko-KR" sz="900" dirty="0">
                <a:solidFill>
                  <a:srgbClr val="92D050"/>
                </a:solidFill>
              </a:rPr>
              <a:t>* </a:t>
            </a:r>
            <a:r>
              <a:rPr lang="en-US" altLang="ko-KR" sz="900" dirty="0" err="1">
                <a:solidFill>
                  <a:srgbClr val="92D050"/>
                </a:solidFill>
              </a:rPr>
              <a:t>params</a:t>
            </a:r>
            <a:r>
              <a:rPr lang="en-US" altLang="ko-KR" sz="900" dirty="0">
                <a:solidFill>
                  <a:srgbClr val="92D050"/>
                </a:solidFill>
              </a:rPr>
              <a:t>) {</a:t>
            </a:r>
          </a:p>
          <a:p>
            <a:r>
              <a:rPr lang="en-US" altLang="ko-KR" sz="900" dirty="0">
                <a:solidFill>
                  <a:srgbClr val="92D050"/>
                </a:solidFill>
              </a:rPr>
              <a:t>    // </a:t>
            </a:r>
            <a:r>
              <a:rPr lang="ko-KR" altLang="en-US" sz="900" dirty="0">
                <a:solidFill>
                  <a:srgbClr val="92D050"/>
                </a:solidFill>
              </a:rPr>
              <a:t>생략</a:t>
            </a:r>
            <a:endParaRPr lang="en-US" altLang="ko-KR" sz="900" dirty="0">
              <a:solidFill>
                <a:srgbClr val="92D050"/>
              </a:solidFill>
            </a:endParaRPr>
          </a:p>
          <a:p>
            <a:r>
              <a:rPr lang="en-US" altLang="ko-KR" sz="900" dirty="0">
                <a:solidFill>
                  <a:srgbClr val="92D050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int</a:t>
            </a:r>
            <a:r>
              <a:rPr lang="en-US" altLang="ko-KR" sz="900" dirty="0">
                <a:solidFill>
                  <a:schemeClr val="bg1"/>
                </a:solidFill>
              </a:rPr>
              <a:t> main(void)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chemeClr val="bg1"/>
                </a:solidFill>
              </a:rPr>
              <a:t>serial_pc.printf("&lt; Sigma Delta Technologies Inc. &gt;\n\r");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r>
              <a:rPr lang="pt-BR" altLang="ko-KR" sz="900" dirty="0">
                <a:solidFill>
                  <a:srgbClr val="92D050"/>
                </a:solidFill>
              </a:rPr>
              <a:t>ble_SDTDevice.init(callbackBleInitComplete);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*pDO_led = 0;    // LED On</a:t>
            </a:r>
          </a:p>
          <a:p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pt-BR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bg1"/>
                </a:solidFill>
              </a:rPr>
              <a:t>while(true)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ble_SDTDevice.waitForEvent</a:t>
            </a:r>
            <a:r>
              <a:rPr lang="en-US" altLang="ko-KR" sz="90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}</a:t>
            </a:r>
            <a:endParaRPr lang="pt-BR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6D82D22-47A0-8746-816F-BEC4B375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BLE UART Test with Mobile 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89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BLE UART Test with Mobile App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1560" y="156135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&lt; Sigma Delta Technologies Inc. &gt;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Initialization completed successfully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Start advertising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Connected!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LED Toggle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LED Toggle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LED Toggle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LED Toggle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LED Toggle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0" b="7160"/>
          <a:stretch/>
        </p:blipFill>
        <p:spPr>
          <a:xfrm>
            <a:off x="5543599" y="1107137"/>
            <a:ext cx="2194328" cy="4032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E16B06-BE7A-174F-84A3-F0B3DA599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실행결과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6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Pinout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989084" y="914630"/>
            <a:ext cx="6305611" cy="4248472"/>
            <a:chOff x="989083" y="914630"/>
            <a:chExt cx="6305611" cy="424847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1" y="914630"/>
              <a:ext cx="5963053" cy="4248472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1331641" y="914630"/>
              <a:ext cx="1584175" cy="717388"/>
              <a:chOff x="1331641" y="914630"/>
              <a:chExt cx="1584175" cy="71738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1349121" y="914630"/>
                <a:ext cx="1566695" cy="3586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331641" y="1273324"/>
                <a:ext cx="1224136" cy="3586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989083" y="4801027"/>
              <a:ext cx="1566695" cy="358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745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55576" y="491089"/>
            <a:ext cx="6856031" cy="4259180"/>
            <a:chOff x="1115616" y="803927"/>
            <a:chExt cx="6856031" cy="4259180"/>
          </a:xfrm>
        </p:grpSpPr>
        <p:grpSp>
          <p:nvGrpSpPr>
            <p:cNvPr id="5" name="그룹 4"/>
            <p:cNvGrpSpPr/>
            <p:nvPr/>
          </p:nvGrpSpPr>
          <p:grpSpPr>
            <a:xfrm>
              <a:off x="1115616" y="803927"/>
              <a:ext cx="5904656" cy="4259180"/>
              <a:chOff x="1187624" y="875935"/>
              <a:chExt cx="5904656" cy="425918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/>
              <a:srcRect t="32100" r="17321" b="13328"/>
              <a:stretch/>
            </p:blipFill>
            <p:spPr>
              <a:xfrm>
                <a:off x="1403648" y="2460110"/>
                <a:ext cx="5688632" cy="2675005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1187624" y="875935"/>
                <a:ext cx="2376264" cy="1080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86865" b="66240"/>
            <a:stretch/>
          </p:blipFill>
          <p:spPr>
            <a:xfrm>
              <a:off x="7067903" y="2497460"/>
              <a:ext cx="903744" cy="1654838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Pinout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8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200764_57340008/fImage16033187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2" b="-1"/>
          <a:stretch/>
        </p:blipFill>
        <p:spPr>
          <a:xfrm>
            <a:off x="1817760" y="2209428"/>
            <a:ext cx="5508479" cy="2873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70053B7-2A9E-2C46-9B2B-B4E6D689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83C1003-FC7D-5B46-8521-F6D9B3453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9" y="1064002"/>
            <a:ext cx="7962021" cy="409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SDT Interface (IN11 </a:t>
            </a:r>
            <a:r>
              <a:rPr lang="ko-KR" altLang="en-US" dirty="0"/>
              <a:t>또는 </a:t>
            </a:r>
            <a:r>
              <a:rPr lang="en-US" altLang="ko-KR" dirty="0"/>
              <a:t>IN25)</a:t>
            </a:r>
            <a:r>
              <a:rPr lang="ko-KR" altLang="en-US" dirty="0"/>
              <a:t>에 </a:t>
            </a:r>
            <a:r>
              <a:rPr lang="en-US" altLang="ko-KR" dirty="0"/>
              <a:t>F/W download</a:t>
            </a:r>
          </a:p>
          <a:p>
            <a:pPr lvl="1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dirty="0">
                <a:latin typeface="맑은 고딕" charset="0"/>
                <a:ea typeface="맑은 고딕" charset="0"/>
              </a:rPr>
              <a:t>IN11 </a:t>
            </a:r>
            <a:r>
              <a:rPr lang="ko-KR" altLang="en-US" dirty="0">
                <a:latin typeface="맑은 고딕" charset="0"/>
                <a:ea typeface="맑은 고딕" charset="0"/>
              </a:rPr>
              <a:t>페이지에서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보드명에</a:t>
            </a:r>
            <a:r>
              <a:rPr lang="ko-KR" altLang="en-US" dirty="0">
                <a:latin typeface="맑은 고딕" charset="0"/>
                <a:ea typeface="맑은 고딕" charset="0"/>
              </a:rPr>
              <a:t> 맞는 </a:t>
            </a:r>
            <a:r>
              <a:rPr lang="en-US" altLang="ko-KR" dirty="0">
                <a:latin typeface="맑은 고딕" charset="0"/>
                <a:ea typeface="맑은 고딕" charset="0"/>
              </a:rPr>
              <a:t>F/W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를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latin typeface="맑은 고딕" charset="0"/>
                <a:ea typeface="맑은 고딕" charset="0"/>
              </a:rPr>
              <a:t>download</a:t>
            </a:r>
            <a:r>
              <a:rPr lang="ko-KR" altLang="en-US" dirty="0">
                <a:latin typeface="맑은 고딕" charset="0"/>
                <a:ea typeface="맑은 고딕" charset="0"/>
              </a:rPr>
              <a:t> 한다</a:t>
            </a:r>
            <a:r>
              <a:rPr lang="en-US" altLang="ko-KR" dirty="0">
                <a:latin typeface="맑은 고딕" charset="0"/>
                <a:ea typeface="맑은 고딕" charset="0"/>
              </a:rPr>
              <a:t>.</a:t>
            </a:r>
          </a:p>
          <a:p>
            <a:pPr marL="457196" lvl="1" indent="0">
              <a:lnSpc>
                <a:spcPct val="150000"/>
              </a:lnSpc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     </a:t>
            </a:r>
            <a:r>
              <a:rPr lang="ko-KR" altLang="en-US" dirty="0">
                <a:latin typeface="맑은 고딕" charset="0"/>
                <a:ea typeface="맑은 고딕" charset="0"/>
              </a:rPr>
              <a:t>주소</a:t>
            </a:r>
            <a:r>
              <a:rPr lang="en-US" altLang="ko-KR" dirty="0">
                <a:latin typeface="맑은 고딕" charset="0"/>
                <a:ea typeface="맑은 고딕" charset="0"/>
              </a:rPr>
              <a:t>: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en-US" altLang="ko-KR" b="1" dirty="0">
                <a:latin typeface="맑은 고딕" charset="0"/>
                <a:ea typeface="맑은 고딕" charset="0"/>
                <a:hlinkClick r:id="rId3"/>
              </a:rPr>
              <a:t>https://www.sigma-delta.tech/in11</a:t>
            </a:r>
            <a:endParaRPr lang="en-US" altLang="ko-KR" b="1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4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Pinout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3" y="1561356"/>
            <a:ext cx="4015337" cy="2762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77" y="1679534"/>
            <a:ext cx="3708561" cy="27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7864" y="262666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THANK YOU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5567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USER/AppData/Roaming/PolarisOffice/ETemp/200764_57340008/fImage1114286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83" y="2425452"/>
            <a:ext cx="6437233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B5C85D1-CD4A-DA46-8483-5A17C3B63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9" y="1064002"/>
            <a:ext cx="7962021" cy="409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SDT Interface (IN11 </a:t>
            </a:r>
            <a:r>
              <a:rPr lang="ko-KR" altLang="en-US" dirty="0"/>
              <a:t>또는 </a:t>
            </a:r>
            <a:r>
              <a:rPr lang="en-US" altLang="ko-KR" dirty="0"/>
              <a:t>IN25)</a:t>
            </a:r>
            <a:r>
              <a:rPr lang="ko-KR" altLang="en-US" dirty="0"/>
              <a:t>에 </a:t>
            </a:r>
            <a:r>
              <a:rPr lang="en-US" altLang="ko-KR" dirty="0"/>
              <a:t>F/W download</a:t>
            </a:r>
          </a:p>
          <a:p>
            <a:pPr lvl="1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dirty="0">
                <a:latin typeface="맑은 고딕" charset="0"/>
                <a:ea typeface="맑은 고딕" charset="0"/>
              </a:rPr>
              <a:t>IN11 </a:t>
            </a:r>
            <a:r>
              <a:rPr lang="ko-KR" altLang="en-US" dirty="0">
                <a:latin typeface="맑은 고딕" charset="0"/>
                <a:ea typeface="맑은 고딕" charset="0"/>
              </a:rPr>
              <a:t>페이지에서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보드명에</a:t>
            </a:r>
            <a:r>
              <a:rPr lang="ko-KR" altLang="en-US" dirty="0">
                <a:latin typeface="맑은 고딕" charset="0"/>
                <a:ea typeface="맑은 고딕" charset="0"/>
              </a:rPr>
              <a:t> 맞는 </a:t>
            </a:r>
            <a:r>
              <a:rPr lang="en-US" altLang="ko-KR" dirty="0">
                <a:latin typeface="맑은 고딕" charset="0"/>
                <a:ea typeface="맑은 고딕" charset="0"/>
              </a:rPr>
              <a:t>F/W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를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latin typeface="맑은 고딕" charset="0"/>
                <a:ea typeface="맑은 고딕" charset="0"/>
              </a:rPr>
              <a:t>download</a:t>
            </a:r>
            <a:r>
              <a:rPr lang="ko-KR" altLang="en-US" dirty="0">
                <a:latin typeface="맑은 고딕" charset="0"/>
                <a:ea typeface="맑은 고딕" charset="0"/>
              </a:rPr>
              <a:t> 한다</a:t>
            </a:r>
            <a:r>
              <a:rPr lang="en-US" altLang="ko-KR" dirty="0">
                <a:latin typeface="맑은 고딕" charset="0"/>
                <a:ea typeface="맑은 고딕" charset="0"/>
              </a:rPr>
              <a:t>.</a:t>
            </a:r>
          </a:p>
          <a:p>
            <a:pPr marL="457196" lvl="1" indent="0">
              <a:lnSpc>
                <a:spcPct val="150000"/>
              </a:lnSpc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     </a:t>
            </a:r>
            <a:r>
              <a:rPr lang="ko-KR" altLang="en-US" dirty="0">
                <a:latin typeface="맑은 고딕" charset="0"/>
                <a:ea typeface="맑은 고딕" charset="0"/>
              </a:rPr>
              <a:t>주소</a:t>
            </a:r>
            <a:r>
              <a:rPr lang="en-US" altLang="ko-KR" dirty="0">
                <a:latin typeface="맑은 고딕" charset="0"/>
                <a:ea typeface="맑은 고딕" charset="0"/>
              </a:rPr>
              <a:t>: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en-US" altLang="ko-KR" b="1" dirty="0">
                <a:latin typeface="맑은 고딕" charset="0"/>
                <a:ea typeface="맑은 고딕" charset="0"/>
                <a:hlinkClick r:id="rId3"/>
              </a:rPr>
              <a:t>https://www.sigma-delta.tech/in11</a:t>
            </a:r>
            <a:endParaRPr lang="en-US" altLang="ko-KR" b="1" dirty="0">
              <a:latin typeface="맑은 고딕" charset="0"/>
              <a:ea typeface="맑은 고딕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3903DA-1B86-1543-BE2D-C2B02670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9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200764_57340008/fImage3550889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62" y="2252667"/>
            <a:ext cx="4979475" cy="2909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6D23CBE-B7B8-3249-BDD2-1FE7A086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DF28A6-389C-CB49-9594-81458D81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9" y="1064002"/>
            <a:ext cx="7962021" cy="409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SDT Interface (IN11 </a:t>
            </a:r>
            <a:r>
              <a:rPr lang="ko-KR" altLang="en-US" dirty="0"/>
              <a:t>또는 </a:t>
            </a:r>
            <a:r>
              <a:rPr lang="en-US" altLang="ko-KR" dirty="0"/>
              <a:t>IN25)</a:t>
            </a:r>
            <a:r>
              <a:rPr lang="ko-KR" altLang="en-US" dirty="0"/>
              <a:t>에 </a:t>
            </a:r>
            <a:r>
              <a:rPr lang="en-US" altLang="ko-KR" dirty="0"/>
              <a:t>F/W download</a:t>
            </a:r>
          </a:p>
          <a:p>
            <a:pPr lvl="1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dirty="0"/>
              <a:t>다운로드한 </a:t>
            </a:r>
            <a:r>
              <a:rPr lang="en-US" altLang="ko-KR" dirty="0"/>
              <a:t>F/W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“CRP DISABLD” </a:t>
            </a:r>
            <a:r>
              <a:rPr lang="ko-KR" altLang="en-US" dirty="0"/>
              <a:t>경로에 넣어준다</a:t>
            </a:r>
            <a:r>
              <a:rPr lang="en-US" altLang="ko-KR" dirty="0"/>
              <a:t>.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457196" lvl="1" indent="0">
              <a:lnSpc>
                <a:spcPct val="150000"/>
              </a:lnSpc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     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Linux/</a:t>
            </a:r>
            <a:r>
              <a:rPr lang="en-US" altLang="ko-KR" sz="1000" dirty="0" err="1">
                <a:latin typeface="맑은 고딕" charset="0"/>
                <a:ea typeface="맑은 고딕" charset="0"/>
              </a:rPr>
              <a:t>Mac의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000" dirty="0" err="1">
                <a:latin typeface="맑은 고딕" charset="0"/>
                <a:ea typeface="맑은 고딕" charset="0"/>
              </a:rPr>
              <a:t>경우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, command: </a:t>
            </a:r>
            <a:r>
              <a:rPr lang="en-US" altLang="ko-KR" sz="1000" dirty="0" err="1">
                <a:latin typeface="맑은 고딕" charset="0"/>
                <a:ea typeface="맑은 고딕" charset="0"/>
              </a:rPr>
              <a:t>dd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 if={</a:t>
            </a:r>
            <a:r>
              <a:rPr lang="en-US" altLang="ko-KR" sz="1000" dirty="0" err="1">
                <a:latin typeface="맑은 고딕" charset="0"/>
                <a:ea typeface="맑은 고딕" charset="0"/>
              </a:rPr>
              <a:t>new_firmware.bin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} of={</a:t>
            </a:r>
            <a:r>
              <a:rPr lang="en-US" altLang="ko-KR" sz="1000" dirty="0" err="1">
                <a:latin typeface="맑은 고딕" charset="0"/>
                <a:ea typeface="맑은 고딕" charset="0"/>
              </a:rPr>
              <a:t>firmware.bin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} conv=</a:t>
            </a:r>
            <a:r>
              <a:rPr lang="en-US" altLang="ko-KR" sz="1000" dirty="0" err="1">
                <a:latin typeface="맑은 고딕" charset="0"/>
                <a:ea typeface="맑은 고딕" charset="0"/>
              </a:rPr>
              <a:t>notrunc를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000" dirty="0" err="1">
                <a:latin typeface="맑은 고딕" charset="0"/>
                <a:ea typeface="맑은 고딕" charset="0"/>
              </a:rPr>
              <a:t>입력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한</a:t>
            </a:r>
            <a:r>
              <a:rPr lang="en-US" altLang="ko-KR" sz="1000" dirty="0" err="1">
                <a:latin typeface="맑은 고딕" charset="0"/>
                <a:ea typeface="맑은 고딕" charset="0"/>
              </a:rPr>
              <a:t>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  <a:endParaRPr lang="ko-KR" altLang="en-US" sz="1000" dirty="0">
              <a:latin typeface="맑은 고딕" charset="0"/>
              <a:ea typeface="맑은 고딕" charset="0"/>
            </a:endParaRPr>
          </a:p>
          <a:p>
            <a:pPr marL="457196" lvl="1" indent="0">
              <a:lnSpc>
                <a:spcPct val="150000"/>
              </a:lnSpc>
              <a:buNone/>
            </a:pPr>
            <a:endParaRPr lang="en-US" altLang="ko-KR" b="1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500" dirty="0">
                <a:latin typeface="+mj-lt"/>
              </a:rPr>
              <a:t>Contents (1</a:t>
            </a:r>
            <a:r>
              <a:rPr lang="en-US" altLang="ko-KR" sz="2500" baseline="30000" dirty="0">
                <a:latin typeface="+mj-lt"/>
              </a:rPr>
              <a:t>st</a:t>
            </a:r>
            <a:r>
              <a:rPr lang="en-US" altLang="ko-KR" sz="2500" dirty="0">
                <a:latin typeface="+mj-lt"/>
              </a:rPr>
              <a:t> day)</a:t>
            </a:r>
            <a:endParaRPr lang="ko-KR" altLang="en-US" sz="2500" dirty="0">
              <a:latin typeface="+mj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750" y="1057300"/>
            <a:ext cx="8064697" cy="4105250"/>
          </a:xfrm>
        </p:spPr>
        <p:txBody>
          <a:bodyPr anchor="ctr">
            <a:normAutofit/>
          </a:bodyPr>
          <a:lstStyle/>
          <a:p>
            <a:pPr marL="457196" indent="-457196">
              <a:lnSpc>
                <a:spcPct val="200000"/>
              </a:lnSpc>
              <a:buFontTx/>
              <a:buAutoNum type="arabicPeriod"/>
            </a:pPr>
            <a:r>
              <a:rPr lang="en-US" altLang="ko-KR" dirty="0" err="1"/>
              <a:t>Mbed</a:t>
            </a:r>
            <a:r>
              <a:rPr lang="en-US" altLang="ko-KR" dirty="0"/>
              <a:t> OS</a:t>
            </a:r>
          </a:p>
          <a:p>
            <a:pPr marL="457196" indent="-457196">
              <a:lnSpc>
                <a:spcPct val="200000"/>
              </a:lnSpc>
              <a:buFontTx/>
              <a:buAutoNum type="arabicPeriod"/>
            </a:pPr>
            <a:r>
              <a:rPr lang="en-US" altLang="ko-KR" dirty="0"/>
              <a:t>SDT Products</a:t>
            </a:r>
          </a:p>
          <a:p>
            <a:pPr marL="457196" indent="-457196">
              <a:lnSpc>
                <a:spcPct val="200000"/>
              </a:lnSpc>
              <a:buAutoNum type="arabicPeriod"/>
            </a:pPr>
            <a:r>
              <a:rPr lang="en-US" altLang="ko-KR" dirty="0"/>
              <a:t>Make a New Project or Import an Existing Project</a:t>
            </a:r>
          </a:p>
          <a:p>
            <a:pPr marL="457196" indent="-457196">
              <a:lnSpc>
                <a:spcPct val="200000"/>
              </a:lnSpc>
              <a:buAutoNum type="arabicPeriod"/>
            </a:pPr>
            <a:r>
              <a:rPr lang="en-US" altLang="ko-KR" dirty="0"/>
              <a:t>Compile, Download, and Run a Source Code</a:t>
            </a:r>
          </a:p>
          <a:p>
            <a:pPr marL="457196" indent="-457196">
              <a:lnSpc>
                <a:spcPct val="200000"/>
              </a:lnSpc>
              <a:buAutoNum type="arabicPeriod"/>
            </a:pPr>
            <a:r>
              <a:rPr lang="en-US" altLang="ko-KR" dirty="0"/>
              <a:t>Tools</a:t>
            </a:r>
          </a:p>
          <a:p>
            <a:pPr marL="457196" indent="-457196">
              <a:lnSpc>
                <a:spcPct val="200000"/>
              </a:lnSpc>
              <a:buAutoNum type="arabicPeriod"/>
            </a:pPr>
            <a:r>
              <a:rPr lang="en-US" altLang="ko-KR" dirty="0"/>
              <a:t>Servo Motor</a:t>
            </a:r>
          </a:p>
          <a:p>
            <a:pPr marL="457196" indent="-457196">
              <a:lnSpc>
                <a:spcPct val="200000"/>
              </a:lnSpc>
              <a:buAutoNum type="arabicPeriod"/>
            </a:pPr>
            <a:r>
              <a:rPr lang="en-US" altLang="ko-KR" dirty="0"/>
              <a:t>Assemble a Robotic Arm</a:t>
            </a:r>
          </a:p>
          <a:p>
            <a:pPr marL="457196" indent="-457196">
              <a:lnSpc>
                <a:spcPct val="200000"/>
              </a:lnSpc>
              <a:buAutoNum type="arabicPeriod"/>
            </a:pPr>
            <a:r>
              <a:rPr lang="en-US" altLang="ko-KR" dirty="0"/>
              <a:t>Control a Robotic Arm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38CB7-E3B9-304F-B00A-1958AB023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18129" y="0"/>
            <a:ext cx="3425871" cy="571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43AC38-AB19-5E49-BE5A-A5CF351ED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84" y="5377780"/>
            <a:ext cx="962195" cy="1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USER/AppData/Roaming/PolarisOffice/ETemp/200764_57340008/fImage118589214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29" y="2281436"/>
            <a:ext cx="5662739" cy="2809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B68AE47-E5DB-8546-ABEF-178290B5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FB5B413-527E-D242-A870-3080821A3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9" y="1064002"/>
            <a:ext cx="7962021" cy="409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SDT Interface (IN11 </a:t>
            </a:r>
            <a:r>
              <a:rPr lang="ko-KR" altLang="en-US" dirty="0"/>
              <a:t>또는 </a:t>
            </a:r>
            <a:r>
              <a:rPr lang="en-US" altLang="ko-KR" dirty="0"/>
              <a:t>IN25)</a:t>
            </a:r>
            <a:r>
              <a:rPr lang="ko-KR" altLang="en-US" dirty="0"/>
              <a:t>에 </a:t>
            </a:r>
            <a:r>
              <a:rPr lang="en-US" altLang="ko-KR" dirty="0"/>
              <a:t>F/W download</a:t>
            </a:r>
          </a:p>
          <a:p>
            <a:pPr lvl="1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dirty="0"/>
              <a:t>“CRP DISABLD” </a:t>
            </a:r>
            <a:r>
              <a:rPr lang="ko-KR" altLang="en-US" dirty="0"/>
              <a:t>경로에 </a:t>
            </a:r>
            <a:r>
              <a:rPr lang="en-US" altLang="ko-KR" dirty="0"/>
              <a:t>F/W</a:t>
            </a:r>
            <a:r>
              <a:rPr lang="ko-KR" altLang="en-US" dirty="0"/>
              <a:t> </a:t>
            </a:r>
            <a:r>
              <a:rPr lang="en-US" altLang="ko-KR" dirty="0"/>
              <a:t>download</a:t>
            </a:r>
            <a:r>
              <a:rPr lang="ko-KR" altLang="en-US" dirty="0"/>
              <a:t>가 완료되면</a:t>
            </a:r>
            <a:r>
              <a:rPr lang="en-US" altLang="ko-KR" dirty="0"/>
              <a:t>, IN11</a:t>
            </a:r>
            <a:r>
              <a:rPr lang="ko-KR" altLang="en-US" dirty="0"/>
              <a:t>과 </a:t>
            </a:r>
            <a:r>
              <a:rPr lang="en-US" altLang="ko-KR" dirty="0"/>
              <a:t>USB</a:t>
            </a:r>
            <a:r>
              <a:rPr lang="ko-KR" altLang="en-US" dirty="0"/>
              <a:t>케이블을 분리 후 </a:t>
            </a:r>
            <a:r>
              <a:rPr lang="ko-KR" altLang="en-US" dirty="0" err="1"/>
              <a:t>재연결한다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“DAPLINK” </a:t>
            </a:r>
            <a:r>
              <a:rPr lang="ko-KR" altLang="en-US" dirty="0"/>
              <a:t>란 새로운 이름으로 바뀐 것을 볼 수 있을 것이다</a:t>
            </a:r>
            <a:r>
              <a:rPr lang="en-US" altLang="ko-KR" dirty="0"/>
              <a:t>. F/W download </a:t>
            </a:r>
            <a:r>
              <a:rPr lang="ko-KR" altLang="en-US" dirty="0"/>
              <a:t>완료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23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68F6910-E057-2A40-830A-DD6901E4B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9" y="1064002"/>
            <a:ext cx="7962021" cy="409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Interface</a:t>
            </a:r>
            <a:r>
              <a:rPr lang="ko-KR" altLang="en-US" dirty="0"/>
              <a:t>에 </a:t>
            </a:r>
            <a:r>
              <a:rPr lang="en-US" altLang="ko-KR" dirty="0"/>
              <a:t>F/W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재설치하기</a:t>
            </a:r>
            <a:r>
              <a:rPr lang="ko-KR" altLang="en-US" dirty="0"/>
              <a:t> 위한 단계는 아래와 같다</a:t>
            </a:r>
            <a:r>
              <a:rPr lang="en-US" altLang="ko-KR" dirty="0"/>
              <a:t>.</a:t>
            </a:r>
          </a:p>
          <a:p>
            <a:pPr marL="685793" lvl="1" indent="-228597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Interface</a:t>
            </a:r>
            <a:r>
              <a:rPr lang="ko-KR" altLang="en-US" dirty="0"/>
              <a:t>와 </a:t>
            </a:r>
            <a:r>
              <a:rPr lang="en-US" altLang="ko-KR" dirty="0"/>
              <a:t>USB </a:t>
            </a:r>
            <a:r>
              <a:rPr lang="ko-KR" altLang="en-US" dirty="0"/>
              <a:t>케이블을 분리한다</a:t>
            </a:r>
            <a:r>
              <a:rPr lang="en-US" altLang="ko-KR" dirty="0"/>
              <a:t>. </a:t>
            </a:r>
          </a:p>
          <a:p>
            <a:pPr marL="685793" lvl="1" indent="-228597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Interface</a:t>
            </a:r>
            <a:r>
              <a:rPr lang="ko-KR" altLang="en-US" dirty="0"/>
              <a:t>의 </a:t>
            </a:r>
            <a:r>
              <a:rPr lang="en-US" altLang="ko-KR" dirty="0"/>
              <a:t>reset </a:t>
            </a:r>
            <a:r>
              <a:rPr lang="ko-KR" altLang="en-US" dirty="0"/>
              <a:t>버튼을 누른 상태로 </a:t>
            </a:r>
            <a:r>
              <a:rPr lang="en-US" altLang="ko-KR" dirty="0"/>
              <a:t>PC</a:t>
            </a:r>
            <a:r>
              <a:rPr lang="ko-KR" altLang="en-US" dirty="0"/>
              <a:t>와 연결한다</a:t>
            </a:r>
            <a:r>
              <a:rPr lang="en-US" altLang="ko-KR" dirty="0"/>
              <a:t>.</a:t>
            </a:r>
          </a:p>
          <a:p>
            <a:pPr marL="685793" lvl="1" indent="-228597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“DAPLINK”</a:t>
            </a:r>
            <a:r>
              <a:rPr lang="ko-KR" altLang="en-US" dirty="0"/>
              <a:t>가 아닌 </a:t>
            </a:r>
            <a:r>
              <a:rPr lang="en-US" altLang="ko-KR" dirty="0"/>
              <a:t>“CRP DISABLD”</a:t>
            </a:r>
            <a:r>
              <a:rPr lang="ko-KR" altLang="en-US" dirty="0"/>
              <a:t>란 경로가 다시 생성되는 것을 확인한다</a:t>
            </a:r>
            <a:r>
              <a:rPr lang="en-US" altLang="ko-KR" dirty="0"/>
              <a:t>.</a:t>
            </a:r>
          </a:p>
          <a:p>
            <a:pPr marL="685793" lvl="1" indent="-228597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이후 기존과 동일한 방식으로 진행하면 된다</a:t>
            </a:r>
            <a:r>
              <a:rPr lang="en-US" altLang="ko-KR" dirty="0"/>
              <a:t>.</a:t>
            </a:r>
          </a:p>
          <a:p>
            <a:pPr marL="685793" lvl="1" indent="-228597">
              <a:lnSpc>
                <a:spcPct val="150000"/>
              </a:lnSpc>
              <a:buFont typeface="+mj-lt"/>
              <a:buAutoNum type="arabicPeriod"/>
            </a:pPr>
            <a:endParaRPr lang="en-US" altLang="ko-KR" dirty="0"/>
          </a:p>
          <a:p>
            <a:pPr marL="685793" lvl="1" indent="-228597">
              <a:lnSpc>
                <a:spcPct val="150000"/>
              </a:lnSpc>
              <a:buFont typeface="+mj-lt"/>
              <a:buAutoNum type="arabicPeriod"/>
            </a:pPr>
            <a:endParaRPr lang="en-US" altLang="ko-KR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267744" y="3113276"/>
            <a:ext cx="4392488" cy="1231033"/>
            <a:chOff x="2627784" y="2641476"/>
            <a:chExt cx="3597076" cy="1008112"/>
          </a:xfrm>
        </p:grpSpPr>
        <p:grpSp>
          <p:nvGrpSpPr>
            <p:cNvPr id="8" name="그룹 7"/>
            <p:cNvGrpSpPr/>
            <p:nvPr/>
          </p:nvGrpSpPr>
          <p:grpSpPr>
            <a:xfrm>
              <a:off x="2627784" y="2641476"/>
              <a:ext cx="3597076" cy="1008112"/>
              <a:chOff x="2673628" y="2929508"/>
              <a:chExt cx="3597076" cy="1008112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73628" y="2929508"/>
                <a:ext cx="1694188" cy="100811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7533" y="2985514"/>
                <a:ext cx="1533171" cy="896100"/>
              </a:xfrm>
              <a:prstGeom prst="rect">
                <a:avLst/>
              </a:prstGeom>
            </p:spPr>
          </p:pic>
        </p:grpSp>
        <p:sp>
          <p:nvSpPr>
            <p:cNvPr id="4" name="타원 3"/>
            <p:cNvSpPr/>
            <p:nvPr/>
          </p:nvSpPr>
          <p:spPr>
            <a:xfrm>
              <a:off x="3493938" y="2847216"/>
              <a:ext cx="28803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511766" y="2697482"/>
              <a:ext cx="28803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C3ECD6B3-3C97-7642-BCF9-A8EF650CD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9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새로운 프로젝트 만들기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new &lt;project name&gt;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new SDT-example-</a:t>
            </a:r>
            <a:r>
              <a:rPr lang="en-US" altLang="ko-KR" dirty="0" err="1"/>
              <a:t>blinky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094431" y="2425452"/>
            <a:ext cx="6955137" cy="2457450"/>
            <a:chOff x="785786" y="2114562"/>
            <a:chExt cx="7429552" cy="24574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/>
            <a:srcRect r="2377"/>
            <a:stretch>
              <a:fillRect/>
            </a:stretch>
          </p:blipFill>
          <p:spPr bwMode="auto">
            <a:xfrm>
              <a:off x="785786" y="2114562"/>
              <a:ext cx="7429552" cy="245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" name="직선 연결선 4"/>
            <p:cNvCxnSpPr/>
            <p:nvPr/>
          </p:nvCxnSpPr>
          <p:spPr>
            <a:xfrm>
              <a:off x="3571868" y="3643318"/>
              <a:ext cx="2928958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6E5F692F-0198-554C-9B2C-C8BACFCC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Make a New Project or Import an Existing Project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Additional actions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main.cpp </a:t>
            </a:r>
            <a:r>
              <a:rPr lang="ko-KR" altLang="en-US" dirty="0"/>
              <a:t>파일을 수동으로 추가해주어야 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main.cpp </a:t>
            </a:r>
            <a:r>
              <a:rPr lang="ko-KR" altLang="en-US" dirty="0"/>
              <a:t>의 내용도 물론 추가해주어야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완성된 프로젝트</a:t>
            </a:r>
            <a:r>
              <a:rPr lang="en-US" altLang="ko-KR" dirty="0"/>
              <a:t>(New project 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037" y="2872380"/>
            <a:ext cx="4000527" cy="182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그룹 8"/>
          <p:cNvGrpSpPr/>
          <p:nvPr/>
        </p:nvGrpSpPr>
        <p:grpSpPr>
          <a:xfrm>
            <a:off x="4623437" y="2872380"/>
            <a:ext cx="4071966" cy="1847783"/>
            <a:chOff x="4714876" y="2428871"/>
            <a:chExt cx="4071966" cy="184778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14876" y="2428871"/>
              <a:ext cx="4071966" cy="1847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직사각형 7"/>
            <p:cNvSpPr/>
            <p:nvPr/>
          </p:nvSpPr>
          <p:spPr>
            <a:xfrm>
              <a:off x="5857884" y="3357566"/>
              <a:ext cx="642942" cy="1428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35EFE47B-B637-7246-9B00-BE920F54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Make a New Project or Import an Existing Project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기존의 프로젝트를 가져오기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Github.com</a:t>
            </a:r>
            <a:r>
              <a:rPr lang="ko-KR" altLang="en-US" dirty="0"/>
              <a:t>에 저장되어 있는 프로젝트</a:t>
            </a:r>
            <a:endParaRPr lang="en-US" altLang="ko-KR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685369" y="1849388"/>
            <a:ext cx="5773262" cy="3313162"/>
            <a:chOff x="1571604" y="1500178"/>
            <a:chExt cx="6929486" cy="3976698"/>
          </a:xfrm>
        </p:grpSpPr>
        <p:grpSp>
          <p:nvGrpSpPr>
            <p:cNvPr id="9" name="그룹 8"/>
            <p:cNvGrpSpPr/>
            <p:nvPr/>
          </p:nvGrpSpPr>
          <p:grpSpPr>
            <a:xfrm>
              <a:off x="1571604" y="1500178"/>
              <a:ext cx="6929486" cy="3976698"/>
              <a:chOff x="1000100" y="1214426"/>
              <a:chExt cx="6929486" cy="3976698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000100" y="1500178"/>
                <a:ext cx="6898964" cy="36909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100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000100" y="1214426"/>
                <a:ext cx="6929486" cy="2809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cxnSp>
          <p:nvCxnSpPr>
            <p:cNvPr id="11" name="직선 연결선 10"/>
            <p:cNvCxnSpPr/>
            <p:nvPr/>
          </p:nvCxnSpPr>
          <p:spPr>
            <a:xfrm>
              <a:off x="4037971" y="1729482"/>
              <a:ext cx="3643338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8B59EBF3-EA5A-A34E-A43E-936E8B3C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Make a New Project or Import an Existing Project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기존의 프로젝트를 가져오기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import &lt;</a:t>
            </a:r>
            <a:r>
              <a:rPr lang="ko-KR" altLang="en-US" dirty="0"/>
              <a:t>가져오고 싶은 프로젝트의 </a:t>
            </a:r>
            <a:r>
              <a:rPr lang="en-US" altLang="ko-KR" dirty="0"/>
              <a:t>URL&gt;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import https://github.com/SigmaDeltaTechnologiesInc/SDT-example-blinky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094431" y="2425452"/>
            <a:ext cx="6943160" cy="2152657"/>
            <a:chOff x="857224" y="2143120"/>
            <a:chExt cx="7467600" cy="215265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/>
            <a:srcRect b="440"/>
            <a:stretch>
              <a:fillRect/>
            </a:stretch>
          </p:blipFill>
          <p:spPr bwMode="auto">
            <a:xfrm>
              <a:off x="857224" y="2143120"/>
              <a:ext cx="7467600" cy="2152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8" name="직선 연결선 7"/>
            <p:cNvCxnSpPr/>
            <p:nvPr/>
          </p:nvCxnSpPr>
          <p:spPr>
            <a:xfrm>
              <a:off x="3714744" y="3831164"/>
              <a:ext cx="4214842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991EEB89-C99A-3A44-A585-0A92483D6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Bahnschrift SemiBold SemiConden" panose="020B0502040204020203" pitchFamily="34" charset="0"/>
              </a:rPr>
              <a:t>Make a New Project or Import an Existing Project</a:t>
            </a:r>
            <a:endParaRPr lang="ko-KR" altLang="en-US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완성된 프로젝트</a:t>
            </a:r>
            <a:r>
              <a:rPr lang="en-US" altLang="ko-KR" dirty="0"/>
              <a:t>(Existing project 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r="25538"/>
          <a:stretch>
            <a:fillRect/>
          </a:stretch>
        </p:blipFill>
        <p:spPr bwMode="auto">
          <a:xfrm>
            <a:off x="1643041" y="1772047"/>
            <a:ext cx="5857916" cy="2682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D7652B3-1CAB-E44F-A400-6737F95D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7" y="458814"/>
            <a:ext cx="7962021" cy="2651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Make a New Project or Import an Existing Project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Compile, Download, and Run a Source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Compile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compile –t &lt;</a:t>
            </a:r>
            <a:r>
              <a:rPr lang="en-US" altLang="ko-KR" dirty="0" err="1"/>
              <a:t>toolchain</a:t>
            </a:r>
            <a:r>
              <a:rPr lang="en-US" altLang="ko-KR" dirty="0"/>
              <a:t>&gt; –m &lt;module&gt;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compile –t GCC_ARM –m SDT64B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600899" y="2146810"/>
            <a:ext cx="3942201" cy="3109376"/>
            <a:chOff x="785786" y="1857368"/>
            <a:chExt cx="7429552" cy="585999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/>
            <a:srcRect r="2742"/>
            <a:stretch>
              <a:fillRect/>
            </a:stretch>
          </p:blipFill>
          <p:spPr bwMode="auto">
            <a:xfrm>
              <a:off x="785786" y="1857368"/>
              <a:ext cx="7429552" cy="154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/>
            <a:srcRect r="2377"/>
            <a:stretch>
              <a:fillRect/>
            </a:stretch>
          </p:blipFill>
          <p:spPr bwMode="auto">
            <a:xfrm>
              <a:off x="785786" y="3402536"/>
              <a:ext cx="7429552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Compile, Download, and Run a Source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Download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Drag-and-drop the .bin file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58147" y="1920601"/>
            <a:ext cx="4827704" cy="3169147"/>
            <a:chOff x="2214546" y="1709746"/>
            <a:chExt cx="4911406" cy="350520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14546" y="1709746"/>
              <a:ext cx="4911406" cy="3505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직사각형 4"/>
            <p:cNvSpPr/>
            <p:nvPr/>
          </p:nvSpPr>
          <p:spPr>
            <a:xfrm>
              <a:off x="3643306" y="2680661"/>
              <a:ext cx="1500198" cy="1428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/>
            <p:cNvCxnSpPr>
              <a:stCxn id="5" idx="1"/>
            </p:cNvCxnSpPr>
            <p:nvPr/>
          </p:nvCxnSpPr>
          <p:spPr>
            <a:xfrm rot="10800000" flipV="1">
              <a:off x="3000364" y="2752098"/>
              <a:ext cx="642942" cy="2034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Compile, Download, and Run a Source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Download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compile –t &lt;</a:t>
            </a:r>
            <a:r>
              <a:rPr lang="en-US" altLang="ko-KR" dirty="0" err="1"/>
              <a:t>toolchain</a:t>
            </a:r>
            <a:r>
              <a:rPr lang="en-US" altLang="ko-KR" dirty="0"/>
              <a:t>&gt; -m &lt;module&gt; </a:t>
            </a:r>
            <a:r>
              <a:rPr lang="en-US" altLang="ko-KR" dirty="0">
                <a:solidFill>
                  <a:srgbClr val="FF0000"/>
                </a:solidFill>
              </a:rPr>
              <a:t>-f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74436" y="1849388"/>
            <a:ext cx="5395128" cy="3313162"/>
            <a:chOff x="1928794" y="1643054"/>
            <a:chExt cx="5583797" cy="342902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28794" y="1643054"/>
              <a:ext cx="5583797" cy="3429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직사각형 5"/>
            <p:cNvSpPr/>
            <p:nvPr/>
          </p:nvSpPr>
          <p:spPr>
            <a:xfrm>
              <a:off x="1928794" y="4429136"/>
              <a:ext cx="3214710" cy="642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latin typeface="+mj-lt"/>
              </a:rPr>
              <a:t>Mbed</a:t>
            </a:r>
            <a:r>
              <a:rPr lang="en-US" altLang="ko-KR" dirty="0">
                <a:latin typeface="+mj-lt"/>
              </a:rPr>
              <a:t> OS</a:t>
            </a:r>
            <a:endParaRPr lang="ko-KR" altLang="en-US" dirty="0">
              <a:latin typeface="+mj-lt"/>
            </a:endParaRPr>
          </a:p>
        </p:txBody>
      </p:sp>
      <p:pic>
        <p:nvPicPr>
          <p:cNvPr id="2050" name="Picture 2" descr="http://www.mr-wu.cn/wp-content/uploads/2016/01/mbedbits.png__670x383_q85_crop_subsampling-2_upscal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"/>
          <a:stretch/>
        </p:blipFill>
        <p:spPr bwMode="auto">
          <a:xfrm>
            <a:off x="2478394" y="2836200"/>
            <a:ext cx="4187210" cy="24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OS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OS is an open-source operating system for platforms using Arm microcontrollers designed specifically for Internet of Things (</a:t>
            </a:r>
            <a:r>
              <a:rPr lang="en-US" altLang="ko-KR" dirty="0" err="1"/>
              <a:t>IoT</a:t>
            </a:r>
            <a:r>
              <a:rPr lang="en-US" altLang="ko-KR" dirty="0"/>
              <a:t>) devices: low-powered, constrained devices that need to connect to the internet. 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OS provides an abstraction layer for the microcontrollers it runs on, so that developers can focus on writing C/C++ applications that call functionality available on a range of hardware.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2427" y="728965"/>
            <a:ext cx="565212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http://www.mr-wu.cn/category/maker-iot/internet-of-things/arm-mbed-os/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Compile, Download, and Run a Source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Run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Download</a:t>
            </a:r>
            <a:r>
              <a:rPr lang="ko-KR" altLang="en-US" dirty="0"/>
              <a:t>가 끝나면</a:t>
            </a:r>
            <a:r>
              <a:rPr lang="en-US" altLang="ko-KR" dirty="0"/>
              <a:t>, Reset </a:t>
            </a:r>
            <a:r>
              <a:rPr lang="ko-KR" altLang="en-US" dirty="0"/>
              <a:t>버튼을 눌러준다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새로운 </a:t>
            </a:r>
            <a:r>
              <a:rPr lang="en-US" altLang="ko-KR" dirty="0"/>
              <a:t>F/W</a:t>
            </a:r>
            <a:r>
              <a:rPr lang="ko-KR" altLang="en-US" dirty="0"/>
              <a:t>로 동작하기 시작한다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120500" y="2209428"/>
            <a:ext cx="2903000" cy="2808312"/>
            <a:chOff x="3286116" y="2000244"/>
            <a:chExt cx="2581275" cy="2497081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b="17818"/>
            <a:stretch/>
          </p:blipFill>
          <p:spPr bwMode="auto">
            <a:xfrm>
              <a:off x="3286116" y="2000244"/>
              <a:ext cx="2581275" cy="2497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타원 4"/>
            <p:cNvSpPr/>
            <p:nvPr/>
          </p:nvSpPr>
          <p:spPr>
            <a:xfrm>
              <a:off x="3857620" y="3857632"/>
              <a:ext cx="214314" cy="2143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Tools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Sublime text3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Download 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www.sublimetext.com/3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634" y="1853208"/>
            <a:ext cx="6110731" cy="3313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7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Tools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Sublime text3 – </a:t>
            </a:r>
            <a:r>
              <a:rPr lang="ko-KR" altLang="en-US" dirty="0"/>
              <a:t>프로젝트 추가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Sublime text3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File – Open Folder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팝업창이</a:t>
            </a:r>
            <a:r>
              <a:rPr lang="ko-KR" altLang="en-US" dirty="0"/>
              <a:t> 뜨면 </a:t>
            </a:r>
            <a:r>
              <a:rPr lang="en-US" altLang="ko-KR" dirty="0"/>
              <a:t>– </a:t>
            </a:r>
            <a:r>
              <a:rPr lang="ko-KR" altLang="en-US" dirty="0"/>
              <a:t>프로젝트 경로 선택 </a:t>
            </a:r>
            <a:r>
              <a:rPr lang="en-US" altLang="ko-KR" dirty="0"/>
              <a:t>-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0098" r="32676" b="52800"/>
          <a:stretch/>
        </p:blipFill>
        <p:spPr>
          <a:xfrm>
            <a:off x="4860032" y="1417340"/>
            <a:ext cx="4032448" cy="310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62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Tools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CoolTerm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Download : </a:t>
            </a:r>
            <a:r>
              <a:rPr lang="en-US" altLang="ko-KR" dirty="0">
                <a:hlinkClick r:id="rId2"/>
              </a:rPr>
              <a:t>http://freeware.the-meiers.org</a:t>
            </a:r>
            <a:r>
              <a:rPr lang="en-US" altLang="ko-KR" dirty="0" smtClean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505"/>
          <a:stretch/>
        </p:blipFill>
        <p:spPr>
          <a:xfrm>
            <a:off x="880867" y="1866820"/>
            <a:ext cx="7382263" cy="3318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092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Tools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CoolTerm</a:t>
            </a:r>
            <a:r>
              <a:rPr lang="en-US" altLang="ko-KR" dirty="0"/>
              <a:t> – </a:t>
            </a:r>
            <a:r>
              <a:rPr lang="ko-KR" altLang="en-US" dirty="0"/>
              <a:t>사용법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CoolTerm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Options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Serial Port </a:t>
            </a:r>
            <a:r>
              <a:rPr lang="ko-KR" altLang="en-US" dirty="0"/>
              <a:t>탭에서 하단에</a:t>
            </a:r>
            <a:r>
              <a:rPr lang="en-US" altLang="ko-KR" dirty="0"/>
              <a:t> </a:t>
            </a:r>
            <a:r>
              <a:rPr lang="ko-KR" altLang="en-US" dirty="0"/>
              <a:t>위치한 </a:t>
            </a:r>
            <a:r>
              <a:rPr lang="en-US" altLang="ko-KR" dirty="0"/>
              <a:t>Re-Scan Serial Ports </a:t>
            </a:r>
            <a:r>
              <a:rPr lang="ko-KR" altLang="en-US" dirty="0"/>
              <a:t>버튼 클릭 </a:t>
            </a:r>
            <a:r>
              <a:rPr lang="en-US" altLang="ko-KR" dirty="0"/>
              <a:t>– </a:t>
            </a:r>
            <a:r>
              <a:rPr lang="ko-KR" altLang="en-US" dirty="0"/>
              <a:t>원하는 </a:t>
            </a:r>
            <a:r>
              <a:rPr lang="en-US" altLang="ko-KR" dirty="0"/>
              <a:t>Port, Baud Rate </a:t>
            </a:r>
            <a:r>
              <a:rPr lang="ko-KR" altLang="en-US" dirty="0"/>
              <a:t>등 선택 </a:t>
            </a:r>
            <a:r>
              <a:rPr lang="en-US" altLang="ko-KR" dirty="0"/>
              <a:t>– OK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Connect </a:t>
            </a:r>
            <a:r>
              <a:rPr lang="ko-KR" altLang="en-US" dirty="0"/>
              <a:t>버튼 또는 </a:t>
            </a:r>
            <a:r>
              <a:rPr lang="en-US" altLang="ko-KR" dirty="0"/>
              <a:t>Disconnect </a:t>
            </a:r>
            <a:r>
              <a:rPr lang="ko-KR" altLang="en-US" dirty="0"/>
              <a:t>버튼으로 컨트롤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139" y="3047419"/>
            <a:ext cx="3087719" cy="23303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129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0285" y="3411443"/>
            <a:ext cx="3826303" cy="209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Servo Motor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Servo motor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Servo</a:t>
            </a:r>
            <a:r>
              <a:rPr lang="ko-KR" altLang="en-US" dirty="0"/>
              <a:t>의 어원은 라틴어의 </a:t>
            </a:r>
            <a:r>
              <a:rPr lang="en-US" altLang="ko-KR" dirty="0" err="1"/>
              <a:t>Servue</a:t>
            </a:r>
            <a:r>
              <a:rPr lang="ko-KR" altLang="en-US" dirty="0"/>
              <a:t>로서 노예라는 의미를 가지고 있으며</a:t>
            </a:r>
            <a:r>
              <a:rPr lang="en-US" altLang="ko-KR" dirty="0"/>
              <a:t>, </a:t>
            </a:r>
            <a:r>
              <a:rPr lang="ko-KR" altLang="en-US" dirty="0" err="1"/>
              <a:t>목표치에</a:t>
            </a:r>
            <a:r>
              <a:rPr lang="ko-KR" altLang="en-US" dirty="0"/>
              <a:t> 대한 위치</a:t>
            </a:r>
            <a:r>
              <a:rPr lang="en-US" altLang="ko-KR" dirty="0"/>
              <a:t>, </a:t>
            </a:r>
            <a:r>
              <a:rPr lang="ko-KR" altLang="en-US" dirty="0"/>
              <a:t>방위</a:t>
            </a:r>
            <a:r>
              <a:rPr lang="en-US" altLang="ko-KR" dirty="0"/>
              <a:t>, </a:t>
            </a:r>
            <a:r>
              <a:rPr lang="ko-KR" altLang="en-US" dirty="0"/>
              <a:t>자세 등의 제어가 자동화되어 있는 장치 이름에 붙여지곤 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Servo motor</a:t>
            </a:r>
            <a:r>
              <a:rPr lang="ko-KR" altLang="en-US" dirty="0"/>
              <a:t>는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motor</a:t>
            </a:r>
            <a:r>
              <a:rPr lang="ko-KR" altLang="en-US" dirty="0"/>
              <a:t>와 기어박스</a:t>
            </a:r>
            <a:r>
              <a:rPr lang="en-US" altLang="ko-KR" dirty="0"/>
              <a:t>, </a:t>
            </a:r>
            <a:r>
              <a:rPr lang="ko-KR" altLang="en-US" dirty="0"/>
              <a:t>제어회로를 포함하는 것으로 </a:t>
            </a:r>
            <a:r>
              <a:rPr lang="en-US" altLang="ko-KR" dirty="0"/>
              <a:t>motor </a:t>
            </a:r>
            <a:r>
              <a:rPr lang="ko-KR" altLang="en-US" dirty="0"/>
              <a:t>자체만 가지고 </a:t>
            </a:r>
            <a:r>
              <a:rPr lang="en-US" altLang="ko-KR" dirty="0"/>
              <a:t>servo motor</a:t>
            </a:r>
            <a:r>
              <a:rPr lang="ko-KR" altLang="en-US" dirty="0"/>
              <a:t>라 하지 않는다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이와 같이 </a:t>
            </a:r>
            <a:r>
              <a:rPr lang="en-US" altLang="ko-KR" dirty="0"/>
              <a:t>Servo motor</a:t>
            </a:r>
            <a:r>
              <a:rPr lang="ko-KR" altLang="en-US" dirty="0"/>
              <a:t>는 특정 위치로 이동하거나</a:t>
            </a:r>
            <a:r>
              <a:rPr lang="en-US" altLang="ko-KR" dirty="0"/>
              <a:t>, </a:t>
            </a:r>
            <a:r>
              <a:rPr lang="ko-KR" altLang="en-US" dirty="0"/>
              <a:t>특정한 수치</a:t>
            </a:r>
            <a:r>
              <a:rPr lang="en-US" altLang="ko-KR" dirty="0"/>
              <a:t>(</a:t>
            </a:r>
            <a:r>
              <a:rPr lang="ko-KR" altLang="en-US" dirty="0"/>
              <a:t>속도 등</a:t>
            </a:r>
            <a:r>
              <a:rPr lang="en-US" altLang="ko-KR" dirty="0"/>
              <a:t>)</a:t>
            </a:r>
            <a:r>
              <a:rPr lang="ko-KR" altLang="en-US" dirty="0"/>
              <a:t>만큼 가동시킬 때</a:t>
            </a:r>
            <a:r>
              <a:rPr lang="en-US" altLang="ko-KR" dirty="0"/>
              <a:t>, motor</a:t>
            </a:r>
            <a:r>
              <a:rPr lang="ko-KR" altLang="en-US" dirty="0"/>
              <a:t>로부터의 피드백을 통해 정확하게 제어할 수 있는 구조를 갖추고 있는 </a:t>
            </a:r>
            <a:r>
              <a:rPr lang="en-US" altLang="ko-KR" dirty="0"/>
              <a:t>motor</a:t>
            </a:r>
            <a:r>
              <a:rPr lang="ko-KR" altLang="en-US" dirty="0"/>
              <a:t>로 자동화 생산 시스템</a:t>
            </a:r>
            <a:r>
              <a:rPr lang="en-US" altLang="ko-KR" dirty="0"/>
              <a:t>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가전제품 등 광범위하게 쓰이고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42427" y="723990"/>
            <a:ext cx="16995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+mn-ea"/>
              </a:rPr>
              <a:t>출처 </a:t>
            </a:r>
            <a:r>
              <a:rPr lang="en-US" altLang="ko-KR" sz="800" dirty="0">
                <a:latin typeface="+mn-ea"/>
              </a:rPr>
              <a:t>https://kocoafab.cc/learn/5</a:t>
            </a:r>
            <a:endParaRPr lang="ko-KR" altLang="en-US" sz="8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Servo Motor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Servo motor </a:t>
            </a:r>
            <a:r>
              <a:rPr lang="ko-KR" altLang="en-US" dirty="0"/>
              <a:t>사용법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Servo motor</a:t>
            </a:r>
            <a:r>
              <a:rPr lang="ko-KR" altLang="en-US" dirty="0"/>
              <a:t>는 일반 </a:t>
            </a:r>
            <a:r>
              <a:rPr lang="en-US" altLang="ko-KR" dirty="0"/>
              <a:t>motor</a:t>
            </a:r>
            <a:r>
              <a:rPr lang="ko-KR" altLang="en-US" dirty="0"/>
              <a:t>와 달리 회전 반경이 정해져 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종류에 따라 다르지만 일반적으로 약 </a:t>
            </a:r>
            <a:r>
              <a:rPr lang="en-US" altLang="ko-KR" dirty="0"/>
              <a:t>0~270</a:t>
            </a:r>
            <a:r>
              <a:rPr lang="ko-KR" altLang="en-US" dirty="0"/>
              <a:t>도 범위의 회전각을 가진다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Servo motor</a:t>
            </a:r>
            <a:r>
              <a:rPr lang="ko-KR" altLang="en-US" dirty="0"/>
              <a:t>에는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smtClean="0"/>
              <a:t>라인이 </a:t>
            </a:r>
            <a:r>
              <a:rPr lang="ko-KR" altLang="en-US" dirty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일반적으로 갈색</a:t>
            </a:r>
            <a:r>
              <a:rPr lang="en-US" altLang="ko-KR" dirty="0"/>
              <a:t>(</a:t>
            </a:r>
            <a:r>
              <a:rPr lang="ko-KR" altLang="en-US" dirty="0"/>
              <a:t>검은색</a:t>
            </a:r>
            <a:r>
              <a:rPr lang="en-US" altLang="ko-KR" dirty="0"/>
              <a:t>), </a:t>
            </a:r>
            <a:r>
              <a:rPr lang="ko-KR" altLang="en-US" dirty="0"/>
              <a:t>붉은색</a:t>
            </a:r>
            <a:r>
              <a:rPr lang="en-US" altLang="ko-KR" dirty="0"/>
              <a:t>, </a:t>
            </a:r>
            <a:r>
              <a:rPr lang="ko-KR" altLang="en-US" dirty="0"/>
              <a:t>주황색이다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갈색 선은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(-)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전원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붉은색 선은 </a:t>
            </a:r>
            <a:r>
              <a:rPr lang="en-US" altLang="ko-KR" b="1" dirty="0">
                <a:solidFill>
                  <a:srgbClr val="FF0000"/>
                </a:solidFill>
              </a:rPr>
              <a:t>(+)</a:t>
            </a:r>
            <a:r>
              <a:rPr lang="ko-KR" altLang="en-US" b="1" dirty="0">
                <a:solidFill>
                  <a:srgbClr val="FF0000"/>
                </a:solidFill>
              </a:rPr>
              <a:t>전원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FFC000"/>
                </a:solidFill>
              </a:rPr>
              <a:t>주황색 선은 </a:t>
            </a:r>
            <a:r>
              <a:rPr lang="en-US" altLang="ko-KR" b="1" dirty="0">
                <a:solidFill>
                  <a:srgbClr val="FFC000"/>
                </a:solidFill>
              </a:rPr>
              <a:t>Servo motor</a:t>
            </a:r>
            <a:r>
              <a:rPr lang="ko-KR" altLang="en-US" b="1" dirty="0">
                <a:solidFill>
                  <a:srgbClr val="FFC000"/>
                </a:solidFill>
              </a:rPr>
              <a:t>의</a:t>
            </a:r>
            <a:r>
              <a:rPr lang="en-US" altLang="ko-KR" b="1" dirty="0">
                <a:solidFill>
                  <a:srgbClr val="FFC000"/>
                </a:solidFill>
              </a:rPr>
              <a:t> </a:t>
            </a:r>
            <a:r>
              <a:rPr lang="ko-KR" altLang="en-US" b="1" dirty="0">
                <a:solidFill>
                  <a:srgbClr val="FFC000"/>
                </a:solidFill>
              </a:rPr>
              <a:t>동작을 제어하는 </a:t>
            </a:r>
            <a:r>
              <a:rPr lang="ko-KR" altLang="en-US" b="1" dirty="0" err="1">
                <a:solidFill>
                  <a:srgbClr val="FFC000"/>
                </a:solidFill>
              </a:rPr>
              <a:t>신호선</a:t>
            </a:r>
            <a:r>
              <a:rPr lang="ko-KR" altLang="en-US" dirty="0" err="1"/>
              <a:t>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Servo motor</a:t>
            </a:r>
            <a:r>
              <a:rPr lang="ko-KR" altLang="en-US" dirty="0"/>
              <a:t>의 회전각도는 아래 그림과 같이 </a:t>
            </a:r>
            <a:r>
              <a:rPr lang="en-US" altLang="ko-KR" dirty="0"/>
              <a:t>PWM </a:t>
            </a:r>
            <a:r>
              <a:rPr lang="ko-KR" altLang="en-US" dirty="0"/>
              <a:t>방식으로 제어한다</a:t>
            </a:r>
            <a:r>
              <a:rPr lang="en-US" altLang="ko-KR" dirty="0"/>
              <a:t>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398332" y="3028596"/>
            <a:ext cx="4347336" cy="2277176"/>
            <a:chOff x="2500298" y="2500310"/>
            <a:chExt cx="4500594" cy="235745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/>
            <a:srcRect b="62937"/>
            <a:stretch>
              <a:fillRect/>
            </a:stretch>
          </p:blipFill>
          <p:spPr bwMode="auto">
            <a:xfrm>
              <a:off x="2571736" y="2571748"/>
              <a:ext cx="4429156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/>
            <a:srcRect t="37063" b="54384"/>
            <a:stretch>
              <a:fillRect/>
            </a:stretch>
          </p:blipFill>
          <p:spPr bwMode="auto">
            <a:xfrm>
              <a:off x="2500298" y="2500310"/>
              <a:ext cx="4286280" cy="214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rcRect t="45831"/>
            <a:stretch>
              <a:fillRect/>
            </a:stretch>
          </p:blipFill>
          <p:spPr bwMode="auto">
            <a:xfrm>
              <a:off x="2571736" y="3500442"/>
              <a:ext cx="4429156" cy="1357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2857488" y="3230565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642427" y="723990"/>
            <a:ext cx="16995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+mn-ea"/>
              </a:rPr>
              <a:t>출처 </a:t>
            </a:r>
            <a:r>
              <a:rPr lang="en-US" altLang="ko-KR" sz="800" dirty="0">
                <a:latin typeface="+mn-ea"/>
              </a:rPr>
              <a:t>https://kocoafab.cc/learn/5</a:t>
            </a:r>
            <a:endParaRPr lang="ko-KR" altLang="en-US" sz="8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Servo Motor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Servo motor </a:t>
            </a:r>
            <a:r>
              <a:rPr lang="ko-KR" altLang="en-US" dirty="0"/>
              <a:t>동작원리 </a:t>
            </a:r>
            <a:r>
              <a:rPr lang="en-US" altLang="ko-KR" dirty="0"/>
              <a:t>– </a:t>
            </a:r>
            <a:r>
              <a:rPr lang="en-US" altLang="ko-KR" dirty="0" smtClean="0"/>
              <a:t>PWM(Pulse-Width </a:t>
            </a:r>
            <a:r>
              <a:rPr lang="en-US" altLang="ko-KR" dirty="0"/>
              <a:t>Modulation)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일정한 주기 내에서</a:t>
            </a:r>
            <a:r>
              <a:rPr lang="en-US" altLang="ko-KR" dirty="0"/>
              <a:t>,</a:t>
            </a:r>
            <a:r>
              <a:rPr lang="ko-KR" altLang="en-US" dirty="0"/>
              <a:t> 출력되는 </a:t>
            </a:r>
            <a:r>
              <a:rPr lang="ko-KR" altLang="en-US" dirty="0" err="1"/>
              <a:t>전압값을</a:t>
            </a:r>
            <a:r>
              <a:rPr lang="ko-KR" altLang="en-US" dirty="0"/>
              <a:t> </a:t>
            </a:r>
            <a:r>
              <a:rPr lang="en-US" altLang="ko-KR" dirty="0"/>
              <a:t>High</a:t>
            </a:r>
            <a:r>
              <a:rPr lang="ko-KR" altLang="en-US" dirty="0"/>
              <a:t>인 구간</a:t>
            </a:r>
            <a:r>
              <a:rPr lang="en-US" altLang="ko-KR" dirty="0"/>
              <a:t>(Duty)</a:t>
            </a:r>
            <a:r>
              <a:rPr lang="ko-KR" altLang="en-US" dirty="0"/>
              <a:t>과 </a:t>
            </a:r>
            <a:r>
              <a:rPr lang="en-US" altLang="ko-KR" dirty="0"/>
              <a:t>Low</a:t>
            </a:r>
            <a:r>
              <a:rPr lang="ko-KR" altLang="en-US" dirty="0"/>
              <a:t>인 구간의 비율을</a:t>
            </a:r>
            <a:r>
              <a:rPr lang="en-US" altLang="ko-KR" dirty="0"/>
              <a:t> </a:t>
            </a:r>
            <a:r>
              <a:rPr lang="ko-KR" altLang="en-US" dirty="0"/>
              <a:t>변화시키는 방법이다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평균 전압을 제어하는 방법이다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이를 이용해 </a:t>
            </a:r>
            <a:r>
              <a:rPr lang="en-US" altLang="ko-KR" dirty="0"/>
              <a:t>Digital </a:t>
            </a:r>
            <a:r>
              <a:rPr lang="ko-KR" altLang="en-US" dirty="0"/>
              <a:t>전압으로 </a:t>
            </a:r>
            <a:r>
              <a:rPr lang="en-US" altLang="ko-KR" dirty="0"/>
              <a:t>Analog </a:t>
            </a:r>
            <a:r>
              <a:rPr lang="ko-KR" altLang="en-US" dirty="0"/>
              <a:t>전압을 모사할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DC</a:t>
            </a:r>
            <a:r>
              <a:rPr lang="ko-KR" altLang="en-US" dirty="0"/>
              <a:t>모터의 속도제어나 </a:t>
            </a:r>
            <a:r>
              <a:rPr lang="en-US" altLang="ko-KR" dirty="0"/>
              <a:t>LED </a:t>
            </a:r>
            <a:r>
              <a:rPr lang="ko-KR" altLang="en-US" dirty="0"/>
              <a:t>등 조명제품의 광량을 조절하는데 많이 사용된다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4340" name="AutoShape 4" descr="pwm ì ì´ë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2" name="AutoShape 6" descr="pwm ì ì´ë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7623" y="3007830"/>
            <a:ext cx="3028754" cy="25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642426" y="723990"/>
            <a:ext cx="796202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</a:t>
            </a:r>
            <a:r>
              <a:rPr lang="en-US" altLang="ko-KR" sz="800" dirty="0">
                <a:latin typeface="+mn-ea"/>
              </a:rPr>
              <a:t>https://m.blog.naver.com/PostView.nhn?blogId=alsrb968&amp;logNo=220728192740&amp;proxyReferer=https%3A%2F%2Fwww.google.co.kr%2F</a:t>
            </a:r>
            <a:endParaRPr lang="ko-KR" altLang="en-US" sz="8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Servo Motor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Servo motor </a:t>
            </a:r>
            <a:r>
              <a:rPr lang="ko-KR" altLang="en-US" dirty="0"/>
              <a:t>동작원리 </a:t>
            </a:r>
            <a:r>
              <a:rPr lang="en-US" altLang="ko-KR" dirty="0"/>
              <a:t>– </a:t>
            </a:r>
            <a:r>
              <a:rPr lang="ko-KR" altLang="en-US" dirty="0"/>
              <a:t>내부동작원리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PWM </a:t>
            </a:r>
            <a:r>
              <a:rPr lang="ko-KR" altLang="en-US" dirty="0"/>
              <a:t>신호는 바꾸려는 각도를 의미한다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가변 저항에서 측정되는 값은 </a:t>
            </a:r>
            <a:r>
              <a:rPr lang="en-US" altLang="ko-KR" dirty="0"/>
              <a:t>Servo motor</a:t>
            </a:r>
            <a:r>
              <a:rPr lang="ko-KR" altLang="en-US" dirty="0"/>
              <a:t>의 현재 각도를 의미한다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Servo motor </a:t>
            </a:r>
            <a:r>
              <a:rPr lang="ko-KR" altLang="en-US" dirty="0"/>
              <a:t>드라이버에서는 가변 저항 값과 </a:t>
            </a:r>
            <a:r>
              <a:rPr lang="en-US" altLang="ko-KR" dirty="0"/>
              <a:t>PWM </a:t>
            </a:r>
            <a:r>
              <a:rPr lang="ko-KR" altLang="en-US" dirty="0"/>
              <a:t>신호를 비교해서 내부에 위치한 </a:t>
            </a:r>
            <a:r>
              <a:rPr lang="en-US" altLang="ko-KR" dirty="0"/>
              <a:t>DC motor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DC motor</a:t>
            </a:r>
            <a:r>
              <a:rPr lang="ko-KR" altLang="en-US" dirty="0"/>
              <a:t>가 회전하면서 </a:t>
            </a:r>
            <a:r>
              <a:rPr lang="en-US" altLang="ko-KR" dirty="0"/>
              <a:t>Servo motor</a:t>
            </a:r>
            <a:r>
              <a:rPr lang="ko-KR" altLang="en-US" dirty="0"/>
              <a:t>의 각도가 바뀌게 된다</a:t>
            </a:r>
            <a:r>
              <a:rPr lang="en-US" altLang="ko-KR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5090" y="3001516"/>
            <a:ext cx="537382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642427" y="72399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>
                <a:latin typeface="+mn-ea"/>
              </a:rPr>
              <a:t>출처 </a:t>
            </a:r>
            <a:r>
              <a:rPr lang="en-US" altLang="ko-KR" sz="800" dirty="0">
                <a:latin typeface="+mn-ea"/>
              </a:rPr>
              <a:t>http://www.makeshare.org/bbs/board.php?bo_table=arduinomotor&amp;wr_id=8</a:t>
            </a:r>
            <a:endParaRPr lang="ko-KR" altLang="en-US" sz="8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Servo Motor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사용되는 </a:t>
            </a:r>
            <a:r>
              <a:rPr lang="en-US" altLang="ko-KR" dirty="0"/>
              <a:t>Servo motor </a:t>
            </a:r>
            <a:r>
              <a:rPr lang="ko-KR" altLang="en-US" dirty="0"/>
              <a:t>정보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SG90 </a:t>
            </a:r>
            <a:r>
              <a:rPr lang="en-US" altLang="ko-KR" dirty="0"/>
              <a:t>by </a:t>
            </a:r>
            <a:r>
              <a:rPr lang="en-US" altLang="ko-KR" dirty="0" err="1" smtClean="0"/>
              <a:t>TowerPro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High-precision semi-metal gears with hard anodizing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High performance digital standard servo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Operating Voltage Range is </a:t>
            </a:r>
            <a:r>
              <a:rPr lang="en-US" altLang="ko-KR" dirty="0" smtClean="0"/>
              <a:t>4.0V~7.2V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Operating travel: </a:t>
            </a:r>
            <a:r>
              <a:rPr lang="en-US" altLang="ko-KR" dirty="0" smtClean="0"/>
              <a:t>-</a:t>
            </a:r>
            <a:r>
              <a:rPr lang="en-US" altLang="ko-KR" dirty="0"/>
              <a:t>90</a:t>
            </a:r>
            <a:r>
              <a:rPr lang="en-US" altLang="ko-KR" dirty="0" smtClean="0"/>
              <a:t>°~+90</a:t>
            </a:r>
            <a:r>
              <a:rPr lang="en-US" altLang="ko-KR" dirty="0"/>
              <a:t>° (</a:t>
            </a:r>
            <a:r>
              <a:rPr lang="ko-KR" altLang="en-US" dirty="0"/>
              <a:t>실제 동작 각도는 약 </a:t>
            </a:r>
            <a:r>
              <a:rPr lang="en-US" altLang="ko-KR" dirty="0" smtClean="0"/>
              <a:t>-45°~+45° 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Suitable for helicopter, airplane, boat, robot and a variety of R/C Toys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026" name="Picture 2" descr="sg90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21596"/>
            <a:ext cx="1368152" cy="116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84" y="1417340"/>
            <a:ext cx="1947664" cy="24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Mbed</a:t>
            </a:r>
            <a:r>
              <a:rPr lang="en-US" altLang="ko-KR" dirty="0"/>
              <a:t> 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066200"/>
            <a:ext cx="7962021" cy="409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vs Arduino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83568" y="1641128"/>
            <a:ext cx="7776864" cy="335764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Mbed</a:t>
            </a:r>
            <a:endParaRPr lang="en-US" altLang="ko-KR" sz="1400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큰 커뮤니티를 갖고 있지만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검색이 쉽지 않다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Prototype</a:t>
            </a: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만들기 좋다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ARM Cortex M series(M0, M3, M4) 32bit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상대적으로 </a:t>
            </a:r>
            <a:r>
              <a:rPr lang="ko-KR" altLang="en-US" sz="11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고사양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(Clock, Flash, RAM) MCU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다양한 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Compiler tool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다양한 기능의 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Hardware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(Prototype -&gt;</a:t>
            </a: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생산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이 아주 매끄럽다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Arduino</a:t>
            </a:r>
          </a:p>
          <a:p>
            <a:endParaRPr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크고 활성화된 커뮤니티</a:t>
            </a: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Prototype</a:t>
            </a: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만들기 좋다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모든 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Arduino</a:t>
            </a: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는 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Atmel 8/16bit MCU(ATmege328, 2560)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상대적으로 매우 </a:t>
            </a:r>
            <a:r>
              <a:rPr lang="ko-KR" altLang="en-US" sz="11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저사양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(Clock, Flash, RAM)</a:t>
            </a: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MCU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Simple IDE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사용하기 쉽고 지원이 잘 되는 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Hardware</a:t>
            </a:r>
          </a:p>
          <a:p>
            <a:pPr marL="171448" indent="-171448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48" indent="-171448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(Prototype -&gt;</a:t>
            </a: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생산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은 어렵다</a:t>
            </a:r>
            <a:r>
              <a: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81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129308"/>
            <a:ext cx="7962021" cy="3456384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 smtClean="0"/>
              <a:t>로봇 암 </a:t>
            </a:r>
            <a:r>
              <a:rPr lang="ko-KR" altLang="en-US" sz="4000" b="1" dirty="0"/>
              <a:t>조립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4520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일차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Products list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882240"/>
              </p:ext>
            </p:extLst>
          </p:nvPr>
        </p:nvGraphicFramePr>
        <p:xfrm>
          <a:off x="1524001" y="1683855"/>
          <a:ext cx="6096000" cy="32176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9020451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55237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400" b="1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수량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52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DAP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Station Ver.2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0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IN11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64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SDT64B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7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Micro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5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핀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B-type USB cable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556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Jumper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cable (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암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489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Jumper socket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05808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Pin header 2*40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72810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로봇 암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Kit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785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0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튜닝 용 </a:t>
            </a:r>
            <a:r>
              <a:rPr lang="en-US" altLang="ko-KR" dirty="0" smtClean="0"/>
              <a:t>F/W download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github.com/SigmaDeltaTechnologiesInc/SDT-example-pwm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232" y="1993404"/>
            <a:ext cx="6504409" cy="30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687830"/>
            <a:ext cx="4032250" cy="302418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87830"/>
            <a:ext cx="4032250" cy="30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129308"/>
            <a:ext cx="7962021" cy="3456384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 err="1"/>
              <a:t>베이스판</a:t>
            </a:r>
            <a:r>
              <a:rPr lang="ko-KR" altLang="en-US" sz="4000" b="1" dirty="0"/>
              <a:t> 조립</a:t>
            </a:r>
            <a:endParaRPr lang="en-US" altLang="ko-K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ko-KR" altLang="en-US" dirty="0"/>
              <a:t>회전축 </a:t>
            </a:r>
            <a:r>
              <a:rPr lang="ko-KR" altLang="en-US" dirty="0" err="1"/>
              <a:t>서보모터를</a:t>
            </a:r>
            <a:r>
              <a:rPr lang="ko-KR" altLang="en-US" dirty="0"/>
              <a:t> </a:t>
            </a:r>
            <a:r>
              <a:rPr lang="en-US" altLang="ko-KR" dirty="0"/>
              <a:t>2, 3 </a:t>
            </a:r>
            <a:r>
              <a:rPr lang="ko-KR" altLang="en-US" dirty="0"/>
              <a:t>아크릴판 사이에 넣고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M3*8mm </a:t>
            </a:r>
            <a:r>
              <a:rPr lang="ko-KR" altLang="en-US" dirty="0"/>
              <a:t>볼트를 사용하여 고정한다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r="12620"/>
          <a:stretch/>
        </p:blipFill>
        <p:spPr>
          <a:xfrm rot="5400000">
            <a:off x="1065178" y="1885929"/>
            <a:ext cx="3169673" cy="33841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069857"/>
            <a:ext cx="2747938" cy="30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1715274"/>
            <a:ext cx="463295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ko-KR" altLang="en-US" dirty="0"/>
              <a:t>아크릴판 아래에 </a:t>
            </a:r>
            <a:r>
              <a:rPr lang="ko-KR" altLang="en-US" dirty="0" err="1"/>
              <a:t>고무발판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개를 붙이고 </a:t>
            </a:r>
            <a:r>
              <a:rPr lang="en-US" altLang="ko-KR" dirty="0"/>
              <a:t>20mm </a:t>
            </a:r>
            <a:r>
              <a:rPr lang="ko-KR" altLang="en-US" dirty="0"/>
              <a:t>볼트 </a:t>
            </a:r>
            <a:r>
              <a:rPr lang="en-US" altLang="ko-KR" dirty="0"/>
              <a:t>4</a:t>
            </a:r>
            <a:r>
              <a:rPr lang="ko-KR" altLang="en-US" dirty="0"/>
              <a:t>개를 아래로부터 넣는다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661" y="2137420"/>
            <a:ext cx="3833589" cy="2768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2137420"/>
            <a:ext cx="4033507" cy="3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6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ko-KR" altLang="en-US" dirty="0"/>
              <a:t>너트 </a:t>
            </a:r>
            <a:r>
              <a:rPr lang="en-US" altLang="ko-KR" dirty="0"/>
              <a:t>4</a:t>
            </a:r>
            <a:r>
              <a:rPr lang="ko-KR" altLang="en-US" dirty="0"/>
              <a:t>개를 </a:t>
            </a:r>
            <a:r>
              <a:rPr lang="en-US" altLang="ko-KR" dirty="0"/>
              <a:t>20mm </a:t>
            </a:r>
            <a:r>
              <a:rPr lang="ko-KR" altLang="en-US" dirty="0"/>
              <a:t>볼트의 중간 높이까지 결합한 후 </a:t>
            </a:r>
            <a:r>
              <a:rPr lang="en-US" altLang="ko-KR" dirty="0"/>
              <a:t>1</a:t>
            </a:r>
            <a:r>
              <a:rPr lang="ko-KR" altLang="en-US" dirty="0"/>
              <a:t>번에서 조립된 부품을 </a:t>
            </a:r>
            <a:r>
              <a:rPr lang="ko-KR" altLang="en-US" dirty="0" err="1"/>
              <a:t>베이스판의</a:t>
            </a:r>
            <a:r>
              <a:rPr lang="ko-KR" altLang="en-US" dirty="0"/>
              <a:t> 볼트로 결합한다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181671"/>
            <a:ext cx="2985493" cy="2906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138363"/>
            <a:ext cx="4032250" cy="3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0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Mbed</a:t>
            </a:r>
            <a:r>
              <a:rPr lang="en-US" altLang="ko-KR" dirty="0"/>
              <a:t> 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OS Architecture diagram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172" y="1633364"/>
            <a:ext cx="6807656" cy="32495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2427" y="723990"/>
            <a:ext cx="35283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https://</a:t>
            </a:r>
            <a:r>
              <a:rPr lang="ko-KR" altLang="en-US" sz="800" dirty="0" smtClean="0">
                <a:latin typeface="+mn-ea"/>
              </a:rPr>
              <a:t>os.mbed.com/docs/v5.10/introduction/index.html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38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ko-KR" altLang="en-US" dirty="0"/>
              <a:t> 결합된 너트를 </a:t>
            </a:r>
            <a:r>
              <a:rPr lang="ko-KR" altLang="en-US" dirty="0" err="1"/>
              <a:t>베이스판에</a:t>
            </a:r>
            <a:r>
              <a:rPr lang="ko-KR" altLang="en-US" dirty="0"/>
              <a:t> 밀착되도록 조여준다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206" y="2157107"/>
            <a:ext cx="3943587" cy="299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dirty="0"/>
              <a:t>조립 </a:t>
            </a:r>
            <a:r>
              <a:rPr lang="ko-KR" altLang="en-US" dirty="0" smtClean="0"/>
              <a:t>완료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튜닝할 것</a:t>
            </a:r>
            <a:r>
              <a:rPr lang="en-US" altLang="ko-KR" dirty="0" smtClean="0">
                <a:solidFill>
                  <a:srgbClr val="FF0000"/>
                </a:solidFill>
              </a:rPr>
              <a:t>! F/W </a:t>
            </a:r>
            <a:r>
              <a:rPr lang="ko-KR" altLang="en-US" dirty="0" smtClean="0">
                <a:solidFill>
                  <a:srgbClr val="FF0000"/>
                </a:solidFill>
              </a:rPr>
              <a:t>다운로드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57" y="166497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129308"/>
            <a:ext cx="7962021" cy="3456384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/>
              <a:t>좌측 </a:t>
            </a:r>
            <a:r>
              <a:rPr lang="ko-KR" altLang="en-US" sz="4000" b="1" dirty="0" err="1" smtClean="0"/>
              <a:t>서보모터부</a:t>
            </a:r>
            <a:r>
              <a:rPr lang="ko-KR" altLang="en-US" sz="4000" b="1" dirty="0" smtClean="0"/>
              <a:t> </a:t>
            </a:r>
            <a:r>
              <a:rPr lang="ko-KR" altLang="en-US" sz="4000" b="1" dirty="0"/>
              <a:t>조립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930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ko-KR" altLang="en-US" dirty="0"/>
              <a:t>좌측 </a:t>
            </a:r>
            <a:r>
              <a:rPr lang="ko-KR" altLang="en-US" dirty="0" err="1"/>
              <a:t>서보모터를</a:t>
            </a:r>
            <a:r>
              <a:rPr lang="ko-KR" altLang="en-US" dirty="0"/>
              <a:t> </a:t>
            </a:r>
            <a:r>
              <a:rPr lang="en-US" altLang="ko-KR" dirty="0"/>
              <a:t>4, 5 </a:t>
            </a:r>
            <a:r>
              <a:rPr lang="ko-KR" altLang="en-US" dirty="0"/>
              <a:t>아크릴판 사이에 넣고 </a:t>
            </a:r>
            <a:r>
              <a:rPr lang="en-US" altLang="ko-KR" dirty="0"/>
              <a:t>8mm </a:t>
            </a:r>
            <a:r>
              <a:rPr lang="ko-KR" altLang="en-US" dirty="0"/>
              <a:t>볼트 </a:t>
            </a:r>
            <a:r>
              <a:rPr lang="en-US" altLang="ko-KR" dirty="0"/>
              <a:t>2</a:t>
            </a:r>
            <a:r>
              <a:rPr lang="ko-KR" altLang="en-US" dirty="0"/>
              <a:t>개를 사용하여 결합한다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281436"/>
            <a:ext cx="3371850" cy="2495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7" y="2126744"/>
            <a:ext cx="4047742" cy="30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87830"/>
            <a:ext cx="4032448" cy="3024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1" y="1688202"/>
            <a:ext cx="403244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ko-KR" altLang="en-US" dirty="0" err="1"/>
              <a:t>서보모터에</a:t>
            </a:r>
            <a:r>
              <a:rPr lang="ko-KR" altLang="en-US" dirty="0"/>
              <a:t> 포함된 </a:t>
            </a:r>
            <a:r>
              <a:rPr lang="ko-KR" altLang="en-US" dirty="0" err="1"/>
              <a:t>서보암을</a:t>
            </a:r>
            <a:r>
              <a:rPr lang="ko-KR" altLang="en-US" dirty="0"/>
              <a:t> </a:t>
            </a:r>
            <a:r>
              <a:rPr lang="en-US" altLang="ko-KR" dirty="0"/>
              <a:t>6 </a:t>
            </a:r>
            <a:r>
              <a:rPr lang="ko-KR" altLang="en-US" dirty="0"/>
              <a:t>아크릴 부품과 </a:t>
            </a:r>
            <a:r>
              <a:rPr lang="ko-KR" altLang="en-US" dirty="0" err="1"/>
              <a:t>서보암</a:t>
            </a:r>
            <a:r>
              <a:rPr lang="ko-KR" altLang="en-US" dirty="0"/>
              <a:t> 고정볼트를 사용하여 결합한다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137420"/>
            <a:ext cx="2790401" cy="26830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137420"/>
            <a:ext cx="4033506" cy="3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8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5</a:t>
            </a:r>
            <a:r>
              <a:rPr lang="ko-KR" altLang="en-US" dirty="0"/>
              <a:t>번에서 조립된 부품에 </a:t>
            </a:r>
            <a:r>
              <a:rPr lang="en-US" altLang="ko-KR" dirty="0"/>
              <a:t>6</a:t>
            </a:r>
            <a:r>
              <a:rPr lang="ko-KR" altLang="en-US" dirty="0"/>
              <a:t>번에서 조립된 부품을 </a:t>
            </a:r>
            <a:r>
              <a:rPr lang="ko-KR" altLang="en-US" dirty="0" err="1"/>
              <a:t>서보축</a:t>
            </a:r>
            <a:r>
              <a:rPr lang="ko-KR" altLang="en-US" dirty="0"/>
              <a:t> </a:t>
            </a:r>
            <a:r>
              <a:rPr lang="ko-KR" altLang="en-US" dirty="0" err="1"/>
              <a:t>고정볼트로</a:t>
            </a:r>
            <a:r>
              <a:rPr lang="ko-KR" altLang="en-US" dirty="0"/>
              <a:t> 고정한다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19" y="2153705"/>
            <a:ext cx="3338762" cy="30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dirty="0"/>
              <a:t>조립 </a:t>
            </a:r>
            <a:r>
              <a:rPr lang="ko-KR" altLang="en-US" dirty="0" smtClean="0"/>
              <a:t>완료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튜닝할 것</a:t>
            </a:r>
            <a:r>
              <a:rPr lang="en-US" altLang="ko-KR" dirty="0" smtClean="0">
                <a:solidFill>
                  <a:srgbClr val="FF0000"/>
                </a:solidFill>
              </a:rPr>
              <a:t>!)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Mbed</a:t>
            </a:r>
            <a:r>
              <a:rPr lang="en-US" altLang="ko-KR" dirty="0"/>
              <a:t> OS</a:t>
            </a:r>
            <a:endParaRPr lang="ko-KR" altLang="en-US" dirty="0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590989" y="1064002"/>
            <a:ext cx="7962021" cy="409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Mbed</a:t>
            </a:r>
            <a:r>
              <a:rPr lang="en-US" altLang="ko-KR" dirty="0"/>
              <a:t> OS </a:t>
            </a:r>
            <a:r>
              <a:rPr lang="en-US" altLang="ko-KR" dirty="0" smtClean="0"/>
              <a:t>source</a:t>
            </a:r>
            <a:r>
              <a:rPr lang="ko-KR" altLang="en-US" dirty="0" smtClean="0"/>
              <a:t> </a:t>
            </a:r>
            <a:r>
              <a:rPr lang="en-US" altLang="ko-KR" dirty="0" smtClean="0"/>
              <a:t>directory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691681" y="1802682"/>
            <a:ext cx="5946344" cy="3289442"/>
            <a:chOff x="1691681" y="1802682"/>
            <a:chExt cx="5946344" cy="3289442"/>
          </a:xfrm>
        </p:grpSpPr>
        <p:grpSp>
          <p:nvGrpSpPr>
            <p:cNvPr id="17" name="그룹 16"/>
            <p:cNvGrpSpPr/>
            <p:nvPr/>
          </p:nvGrpSpPr>
          <p:grpSpPr>
            <a:xfrm>
              <a:off x="1691681" y="1802682"/>
              <a:ext cx="5760640" cy="2992549"/>
              <a:chOff x="1706372" y="1537918"/>
              <a:chExt cx="5760640" cy="3161867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1706372" y="1537918"/>
                <a:ext cx="5760640" cy="3161867"/>
                <a:chOff x="1706372" y="1537918"/>
                <a:chExt cx="5760640" cy="3161867"/>
              </a:xfrm>
            </p:grpSpPr>
            <p:sp>
              <p:nvSpPr>
                <p:cNvPr id="5" name="모서리가 둥근 직사각형 4"/>
                <p:cNvSpPr/>
                <p:nvPr/>
              </p:nvSpPr>
              <p:spPr>
                <a:xfrm>
                  <a:off x="1706372" y="1537918"/>
                  <a:ext cx="5760640" cy="3161867"/>
                </a:xfrm>
                <a:prstGeom prst="roundRect">
                  <a:avLst>
                    <a:gd name="adj" fmla="val 4308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6" name="모서리가 둥근 직사각형 5"/>
                <p:cNvSpPr/>
                <p:nvPr/>
              </p:nvSpPr>
              <p:spPr>
                <a:xfrm>
                  <a:off x="2323004" y="2444100"/>
                  <a:ext cx="1359024" cy="504058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 err="1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cmsis</a:t>
                  </a:r>
                  <a:endParaRPr lang="ko-KR" altLang="en-US" sz="1100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  <p:sp>
              <p:nvSpPr>
                <p:cNvPr id="7" name="모서리가 둥근 직사각형 6"/>
                <p:cNvSpPr/>
                <p:nvPr/>
              </p:nvSpPr>
              <p:spPr>
                <a:xfrm>
                  <a:off x="2323004" y="3118852"/>
                  <a:ext cx="1359024" cy="504058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drivers</a:t>
                  </a:r>
                  <a:endParaRPr lang="ko-KR" altLang="en-US" sz="11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8" name="모서리가 둥근 직사각형 7"/>
                <p:cNvSpPr/>
                <p:nvPr/>
              </p:nvSpPr>
              <p:spPr>
                <a:xfrm>
                  <a:off x="2323004" y="3793604"/>
                  <a:ext cx="1359024" cy="504058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events</a:t>
                  </a:r>
                  <a:endParaRPr lang="ko-KR" altLang="en-US" sz="11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" name="모서리가 둥근 직사각형 8"/>
                <p:cNvSpPr/>
                <p:nvPr/>
              </p:nvSpPr>
              <p:spPr>
                <a:xfrm>
                  <a:off x="3907180" y="2444100"/>
                  <a:ext cx="1359024" cy="504058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features</a:t>
                  </a:r>
                  <a:endParaRPr lang="ko-KR" altLang="en-US" sz="11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0" name="모서리가 둥근 직사각형 9"/>
                <p:cNvSpPr/>
                <p:nvPr/>
              </p:nvSpPr>
              <p:spPr>
                <a:xfrm>
                  <a:off x="3907180" y="3118852"/>
                  <a:ext cx="1359024" cy="504058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 err="1">
                      <a:solidFill>
                        <a:schemeClr val="tx1"/>
                      </a:solidFill>
                      <a:latin typeface="+mn-ea"/>
                    </a:rPr>
                    <a:t>hal</a:t>
                  </a:r>
                  <a:endParaRPr lang="ko-KR" altLang="en-US" sz="11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1" name="모서리가 둥근 직사각형 10"/>
                <p:cNvSpPr/>
                <p:nvPr/>
              </p:nvSpPr>
              <p:spPr>
                <a:xfrm>
                  <a:off x="3907180" y="3793604"/>
                  <a:ext cx="1359024" cy="504058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platform</a:t>
                  </a:r>
                  <a:endParaRPr lang="ko-KR" altLang="en-US" sz="11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2" name="모서리가 둥근 직사각형 11"/>
                <p:cNvSpPr/>
                <p:nvPr/>
              </p:nvSpPr>
              <p:spPr>
                <a:xfrm>
                  <a:off x="5500484" y="2444276"/>
                  <a:ext cx="1359024" cy="504058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 err="1">
                      <a:solidFill>
                        <a:schemeClr val="tx1"/>
                      </a:solidFill>
                      <a:latin typeface="+mn-ea"/>
                    </a:rPr>
                    <a:t>rtos</a:t>
                  </a:r>
                  <a:endParaRPr lang="ko-KR" altLang="en-US" sz="11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3" name="모서리가 둥근 직사각형 12"/>
                <p:cNvSpPr/>
                <p:nvPr/>
              </p:nvSpPr>
              <p:spPr>
                <a:xfrm>
                  <a:off x="5500484" y="3118852"/>
                  <a:ext cx="1359024" cy="504058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targets</a:t>
                  </a:r>
                  <a:endParaRPr lang="ko-KR" altLang="en-US" sz="11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5500484" y="3793604"/>
                  <a:ext cx="1359024" cy="504058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tools</a:t>
                  </a:r>
                  <a:endParaRPr lang="ko-KR" altLang="en-US" sz="11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6" name="모서리가 둥근 직사각형 15"/>
              <p:cNvSpPr/>
              <p:nvPr/>
            </p:nvSpPr>
            <p:spPr>
              <a:xfrm>
                <a:off x="3892488" y="1738980"/>
                <a:ext cx="1359024" cy="50405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  <a:latin typeface="+mn-ea"/>
                  </a:rPr>
                  <a:t>Mbed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+mn-ea"/>
                  </a:rPr>
                  <a:t> OS</a:t>
                </a:r>
                <a:endParaRPr lang="ko-KR" altLang="en-US" sz="14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4139952" y="4784347"/>
              <a:ext cx="34980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hlinkClick r:id="rId3"/>
                </a:rPr>
                <a:t>https://</a:t>
              </a:r>
              <a:r>
                <a:rPr lang="ko-KR" altLang="en-US" sz="1400" dirty="0" smtClean="0">
                  <a:hlinkClick r:id="rId3"/>
                </a:rPr>
                <a:t>github.com/ARMmbed/mbed-os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91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129308"/>
            <a:ext cx="7962021" cy="3456384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/>
              <a:t>우측 </a:t>
            </a:r>
            <a:r>
              <a:rPr lang="ko-KR" altLang="en-US" sz="4000" b="1" dirty="0" err="1" smtClean="0"/>
              <a:t>서보모터부</a:t>
            </a:r>
            <a:r>
              <a:rPr lang="ko-KR" altLang="en-US" sz="4000" b="1" dirty="0" smtClean="0"/>
              <a:t> </a:t>
            </a:r>
            <a:r>
              <a:rPr lang="ko-KR" altLang="en-US" sz="4000" b="1" dirty="0"/>
              <a:t>조립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0824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ko-KR" altLang="en-US" dirty="0"/>
              <a:t>우측 </a:t>
            </a:r>
            <a:r>
              <a:rPr lang="ko-KR" altLang="en-US" dirty="0" err="1"/>
              <a:t>서보모터를</a:t>
            </a:r>
            <a:r>
              <a:rPr lang="ko-KR" altLang="en-US" dirty="0"/>
              <a:t> </a:t>
            </a:r>
            <a:r>
              <a:rPr lang="en-US" altLang="ko-KR" dirty="0"/>
              <a:t>12, 5 </a:t>
            </a:r>
            <a:r>
              <a:rPr lang="ko-KR" altLang="en-US" dirty="0"/>
              <a:t>아크릴 부품 사이에 넣고 </a:t>
            </a:r>
            <a:r>
              <a:rPr lang="en-US" altLang="ko-KR" dirty="0"/>
              <a:t>8mm </a:t>
            </a:r>
            <a:r>
              <a:rPr lang="ko-KR" altLang="en-US" dirty="0"/>
              <a:t>볼트 </a:t>
            </a:r>
            <a:r>
              <a:rPr lang="en-US" altLang="ko-KR" dirty="0"/>
              <a:t>2</a:t>
            </a:r>
            <a:r>
              <a:rPr lang="ko-KR" altLang="en-US" dirty="0"/>
              <a:t>개로 결합한다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0" y="2128575"/>
            <a:ext cx="4045300" cy="3033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60" y="2430968"/>
            <a:ext cx="3197489" cy="24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688134"/>
            <a:ext cx="4032250" cy="3024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43" y="1688134"/>
            <a:ext cx="4032250" cy="3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ko-KR" altLang="en-US" dirty="0" err="1"/>
              <a:t>서보모터에</a:t>
            </a:r>
            <a:r>
              <a:rPr lang="ko-KR" altLang="en-US" dirty="0"/>
              <a:t> 포함된 </a:t>
            </a:r>
            <a:r>
              <a:rPr lang="ko-KR" altLang="en-US" dirty="0" err="1"/>
              <a:t>서보암을</a:t>
            </a:r>
            <a:r>
              <a:rPr lang="ko-KR" altLang="en-US" dirty="0"/>
              <a:t> </a:t>
            </a:r>
            <a:r>
              <a:rPr lang="en-US" altLang="ko-KR" dirty="0"/>
              <a:t>13</a:t>
            </a:r>
            <a:r>
              <a:rPr lang="ko-KR" altLang="en-US" dirty="0"/>
              <a:t>아크릴 부품과 </a:t>
            </a:r>
            <a:r>
              <a:rPr lang="ko-KR" altLang="en-US" dirty="0" err="1"/>
              <a:t>서보암</a:t>
            </a:r>
            <a:r>
              <a:rPr lang="ko-KR" altLang="en-US" dirty="0"/>
              <a:t> 고정볼트를 사용하여 결합한다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93" y="2155284"/>
            <a:ext cx="4010707" cy="30080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155284"/>
            <a:ext cx="2520280" cy="284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00" y="1680629"/>
            <a:ext cx="4037950" cy="30284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0" y="1686224"/>
            <a:ext cx="4030490" cy="30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0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17 </a:t>
            </a:r>
            <a:r>
              <a:rPr lang="ko-KR" altLang="en-US" dirty="0"/>
              <a:t>아크릴 부품을 </a:t>
            </a:r>
            <a:r>
              <a:rPr lang="en-US" altLang="ko-KR" dirty="0"/>
              <a:t>8</a:t>
            </a:r>
            <a:r>
              <a:rPr lang="ko-KR" altLang="en-US" dirty="0"/>
              <a:t>번에서 조립된 부품에 </a:t>
            </a:r>
            <a:r>
              <a:rPr lang="en-US" altLang="ko-KR" dirty="0"/>
              <a:t>6mm </a:t>
            </a:r>
            <a:r>
              <a:rPr lang="ko-KR" altLang="en-US" dirty="0"/>
              <a:t>볼트로 </a:t>
            </a: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구동축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/>
              <a:t>조립한다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138362"/>
            <a:ext cx="2314575" cy="2886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129606"/>
            <a:ext cx="4032250" cy="30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9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0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7830"/>
            <a:ext cx="4632960" cy="3474720"/>
          </a:xfrm>
          <a:prstGeom prst="rect">
            <a:avLst/>
          </a:prstGeom>
        </p:spPr>
      </p:pic>
      <p:cxnSp>
        <p:nvCxnSpPr>
          <p:cNvPr id="9" name="직선 연결선 11">
            <a:extLst>
              <a:ext uri="{FF2B5EF4-FFF2-40B4-BE49-F238E27FC236}">
                <a16:creationId xmlns:a16="http://schemas.microsoft.com/office/drawing/2014/main" id="{59339447-135B-0748-BF82-117B9003C19C}"/>
              </a:ext>
            </a:extLst>
          </p:cNvPr>
          <p:cNvCxnSpPr>
            <a:cxnSpLocks/>
          </p:cNvCxnSpPr>
          <p:nvPr/>
        </p:nvCxnSpPr>
        <p:spPr>
          <a:xfrm flipH="1">
            <a:off x="3275856" y="2641476"/>
            <a:ext cx="864096" cy="89993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1">
            <a:extLst>
              <a:ext uri="{FF2B5EF4-FFF2-40B4-BE49-F238E27FC236}">
                <a16:creationId xmlns:a16="http://schemas.microsoft.com/office/drawing/2014/main" id="{A5382794-3FA6-D94C-B4C2-53D391F3A759}"/>
              </a:ext>
            </a:extLst>
          </p:cNvPr>
          <p:cNvCxnSpPr>
            <a:cxnSpLocks/>
          </p:cNvCxnSpPr>
          <p:nvPr/>
        </p:nvCxnSpPr>
        <p:spPr>
          <a:xfrm>
            <a:off x="3275856" y="2637561"/>
            <a:ext cx="864096" cy="89993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9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17</a:t>
            </a:r>
            <a:r>
              <a:rPr lang="ko-KR" altLang="en-US" dirty="0"/>
              <a:t>아크릴 부품을 </a:t>
            </a:r>
            <a:r>
              <a:rPr lang="en-US" altLang="ko-KR" dirty="0"/>
              <a:t>8</a:t>
            </a:r>
            <a:r>
              <a:rPr lang="ko-KR" altLang="en-US" dirty="0"/>
              <a:t>번에서 조립된 부품에 </a:t>
            </a:r>
            <a:r>
              <a:rPr lang="en-US" altLang="ko-KR" dirty="0"/>
              <a:t>6mm </a:t>
            </a:r>
            <a:r>
              <a:rPr lang="ko-KR" altLang="en-US" dirty="0"/>
              <a:t>볼트로 </a:t>
            </a: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구동축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/>
              <a:t>조립한다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1" y="2238375"/>
            <a:ext cx="25812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ko-KR" altLang="en-US" dirty="0"/>
              <a:t>조립 </a:t>
            </a:r>
            <a:r>
              <a:rPr lang="ko-KR" altLang="en-US" dirty="0" smtClean="0"/>
              <a:t>완료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튜닝할 것</a:t>
            </a:r>
            <a:r>
              <a:rPr lang="en-US" altLang="ko-KR" dirty="0">
                <a:solidFill>
                  <a:srgbClr val="FF0000"/>
                </a:solidFill>
              </a:rPr>
              <a:t>!)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8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129308"/>
            <a:ext cx="7962021" cy="3456384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/>
              <a:t>좌우 </a:t>
            </a:r>
            <a:r>
              <a:rPr lang="ko-KR" altLang="en-US" sz="4000" b="1" dirty="0" err="1" smtClean="0"/>
              <a:t>서보모터부</a:t>
            </a:r>
            <a:r>
              <a:rPr lang="ko-KR" altLang="en-US" sz="4000" b="1" dirty="0" smtClean="0"/>
              <a:t> </a:t>
            </a:r>
            <a:r>
              <a:rPr lang="ko-KR" altLang="en-US" sz="4000" b="1" dirty="0" err="1"/>
              <a:t>결합부품</a:t>
            </a:r>
            <a:r>
              <a:rPr lang="ko-KR" altLang="en-US" sz="4000" b="1" dirty="0"/>
              <a:t> 조립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90863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Mbed</a:t>
            </a:r>
            <a:r>
              <a:rPr lang="en-US" altLang="ko-KR" dirty="0"/>
              <a:t> OS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42427" y="723990"/>
            <a:ext cx="673788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+mn-ea"/>
              </a:rPr>
              <a:t>출처 </a:t>
            </a:r>
            <a:r>
              <a:rPr lang="en-US" altLang="ko-KR" sz="800" dirty="0">
                <a:latin typeface="+mn-ea"/>
              </a:rPr>
              <a:t>https://techcrunch.com/2018/02/21/googles-cloud-iot-core-is-now-generally-available/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1026" name="Picture 2" descr="Iot city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870" y="1057300"/>
            <a:ext cx="6239134" cy="415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9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6,</a:t>
            </a:r>
            <a:r>
              <a:rPr lang="ko-KR" altLang="en-US" dirty="0"/>
              <a:t> </a:t>
            </a:r>
            <a:r>
              <a:rPr lang="en-US" altLang="ko-KR" dirty="0"/>
              <a:t>8,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 아크릴 부품을 </a:t>
            </a:r>
            <a:r>
              <a:rPr lang="en-US" altLang="ko-KR" dirty="0"/>
              <a:t>10mm </a:t>
            </a:r>
            <a:r>
              <a:rPr lang="ko-KR" altLang="en-US" dirty="0"/>
              <a:t>볼트로 </a:t>
            </a: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ko-KR" altLang="en-US" dirty="0"/>
              <a:t> 결합한다</a:t>
            </a:r>
            <a:r>
              <a:rPr lang="en-US" altLang="ko-K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484E2-3596-4D45-952A-D1E3CA8961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137420"/>
            <a:ext cx="4033506" cy="3025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3F400-143F-3D4B-B41B-F6A49ADD3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065412"/>
            <a:ext cx="3578837" cy="3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5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70E78-E74D-8C42-A1BB-599E5C17F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0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ko-KR" altLang="en-US" dirty="0" err="1"/>
              <a:t>서보암</a:t>
            </a:r>
            <a:r>
              <a:rPr lang="ko-KR" altLang="en-US" dirty="0"/>
              <a:t> </a:t>
            </a:r>
            <a:r>
              <a:rPr lang="ko-KR" altLang="en-US" dirty="0" err="1"/>
              <a:t>고정부품을</a:t>
            </a:r>
            <a:r>
              <a:rPr lang="ko-KR" altLang="en-US" dirty="0"/>
              <a:t> </a:t>
            </a:r>
            <a:r>
              <a:rPr lang="en-US" altLang="ko-KR" dirty="0"/>
              <a:t>14</a:t>
            </a:r>
            <a:r>
              <a:rPr lang="ko-KR" altLang="en-US" dirty="0"/>
              <a:t> 아크릴 부품에 </a:t>
            </a:r>
            <a:r>
              <a:rPr lang="ko-KR" altLang="en-US" dirty="0" err="1"/>
              <a:t>서보암</a:t>
            </a:r>
            <a:r>
              <a:rPr lang="ko-KR" altLang="en-US" dirty="0"/>
              <a:t> </a:t>
            </a:r>
            <a:r>
              <a:rPr lang="ko-KR" altLang="en-US" dirty="0" err="1"/>
              <a:t>고정볼트로</a:t>
            </a:r>
            <a:r>
              <a:rPr lang="ko-KR" altLang="en-US" dirty="0"/>
              <a:t> 결합한다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2C5F5-729E-C743-8CEA-AE5A761C6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1" y="2139711"/>
            <a:ext cx="4033508" cy="3025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0E879-C11E-EE45-BE0C-4C3E4E25E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016670"/>
            <a:ext cx="3097639" cy="323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D6AC8-8B91-1F48-AD4B-6EF6161DF3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87830"/>
            <a:ext cx="4033507" cy="3025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573F5C-54A8-294D-9903-21C263DC06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87830"/>
            <a:ext cx="4033507" cy="3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129308"/>
            <a:ext cx="7962021" cy="3456384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/>
              <a:t>좌우측 </a:t>
            </a:r>
            <a:r>
              <a:rPr lang="ko-KR" altLang="en-US" sz="4000" b="1" dirty="0" err="1" smtClean="0"/>
              <a:t>서보모터부</a:t>
            </a:r>
            <a:r>
              <a:rPr lang="ko-KR" altLang="en-US" sz="4000" b="1" dirty="0" smtClean="0"/>
              <a:t> </a:t>
            </a:r>
            <a:r>
              <a:rPr lang="ko-KR" altLang="en-US" sz="4000" b="1" dirty="0"/>
              <a:t>결합</a:t>
            </a:r>
            <a:r>
              <a:rPr lang="en-US" altLang="ko-KR" sz="4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35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7</a:t>
            </a:r>
            <a:r>
              <a:rPr lang="ko-KR" altLang="en-US" dirty="0"/>
              <a:t> 아크릴 부품의 흠에 너트를 넣은 후 </a:t>
            </a:r>
            <a:r>
              <a:rPr lang="en-US" altLang="ko-KR" dirty="0"/>
              <a:t>7</a:t>
            </a:r>
            <a:r>
              <a:rPr lang="ko-KR" altLang="en-US" dirty="0"/>
              <a:t>번에서 조립된 부품과 </a:t>
            </a:r>
            <a:r>
              <a:rPr lang="en-US" altLang="ko-KR" dirty="0"/>
              <a:t>12mm </a:t>
            </a:r>
            <a:r>
              <a:rPr lang="ko-KR" altLang="en-US" dirty="0"/>
              <a:t>볼트로 결합한다</a:t>
            </a:r>
            <a:r>
              <a:rPr lang="en-US" altLang="ko-K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A92B1-151A-994C-A9D3-36D8D00973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137420"/>
            <a:ext cx="4033507" cy="3025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97765-750B-0645-9188-76B601B9C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21396"/>
            <a:ext cx="3421276" cy="302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42363-A53B-3844-95E3-2284AF0BE8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5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12</a:t>
            </a:r>
            <a:r>
              <a:rPr lang="ko-KR" altLang="en-US" dirty="0"/>
              <a:t>번에서 조립된 부품을 </a:t>
            </a:r>
            <a:r>
              <a:rPr lang="en-US" altLang="ko-KR" dirty="0"/>
              <a:t>20</a:t>
            </a:r>
            <a:r>
              <a:rPr lang="ko-KR" altLang="en-US" dirty="0"/>
              <a:t> 부품 사이에 넣고 </a:t>
            </a:r>
            <a:r>
              <a:rPr lang="en-US" altLang="ko-KR" dirty="0"/>
              <a:t>12mm </a:t>
            </a:r>
            <a:r>
              <a:rPr lang="ko-KR" altLang="en-US" dirty="0"/>
              <a:t>볼트로 </a:t>
            </a: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ko-KR" altLang="en-US" dirty="0"/>
              <a:t> 결합한다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3B8C8-20F6-B34C-84AE-A70C3C542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44" y="2137420"/>
            <a:ext cx="3840427" cy="288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D1D0C9-4B4B-4D4E-83F6-B59B40595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/>
          <a:stretch/>
        </p:blipFill>
        <p:spPr>
          <a:xfrm>
            <a:off x="5004048" y="2247120"/>
            <a:ext cx="3460851" cy="262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5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292AA-3462-CA44-9A1E-AF9858C7A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8594"/>
            <a:ext cx="4033507" cy="3025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FC835-3EAB-7441-AB68-5E88B1737F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48594"/>
            <a:ext cx="4033507" cy="3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F898EF-F08B-E641-AB42-E289A9E4F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67" y="1705372"/>
            <a:ext cx="2017863" cy="34571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 smtClean="0"/>
              <a:t>15</a:t>
            </a:r>
            <a:r>
              <a:rPr lang="ko-KR" altLang="en-US" dirty="0" smtClean="0"/>
              <a:t>번 부품과 </a:t>
            </a:r>
            <a:r>
              <a:rPr lang="en-US" altLang="ko-KR" dirty="0" smtClean="0"/>
              <a:t>13</a:t>
            </a:r>
            <a:r>
              <a:rPr lang="ko-KR" altLang="en-US" dirty="0"/>
              <a:t>번에서 조립된 </a:t>
            </a:r>
            <a:r>
              <a:rPr lang="ko-KR" altLang="en-US" dirty="0" smtClean="0"/>
              <a:t>부품을 </a:t>
            </a:r>
            <a:r>
              <a:rPr lang="ko-KR" altLang="en-US" dirty="0"/>
              <a:t>결합한다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6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508104" y="409228"/>
            <a:ext cx="3124086" cy="4946810"/>
            <a:chOff x="5823878" y="409228"/>
            <a:chExt cx="2808312" cy="49468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3878" y="409228"/>
              <a:ext cx="2808312" cy="16131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3878" y="3773634"/>
              <a:ext cx="2780371" cy="158240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Products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39750" y="2065412"/>
            <a:ext cx="8064500" cy="1692188"/>
            <a:chOff x="348438" y="1489348"/>
            <a:chExt cx="8278198" cy="169218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48438" y="1489348"/>
              <a:ext cx="1872208" cy="1692188"/>
            </a:xfrm>
            <a:prstGeom prst="roundRect">
              <a:avLst>
                <a:gd name="adj" fmla="val 373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Boards and Modules</a:t>
              </a:r>
            </a:p>
            <a:p>
              <a:pPr algn="ctr"/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Coin-sized boards with Target MCU for single operation after programming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483768" y="1489348"/>
              <a:ext cx="1872208" cy="1692188"/>
            </a:xfrm>
            <a:prstGeom prst="roundRect">
              <a:avLst>
                <a:gd name="adj" fmla="val 4197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DAP Stations</a:t>
              </a:r>
            </a:p>
            <a:p>
              <a:pPr algn="ctr"/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Development and evaluation station for debugging SDT Boards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619098" y="1489348"/>
              <a:ext cx="1872208" cy="1692188"/>
            </a:xfrm>
            <a:prstGeom prst="roundRect">
              <a:avLst>
                <a:gd name="adj" fmla="val 373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Interfaces</a:t>
              </a:r>
              <a:endParaRPr lang="en-US" altLang="ko-KR" sz="1050" b="1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Devices offered exclusively by SDT for setting optional development environment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754428" y="1489348"/>
              <a:ext cx="1872208" cy="1692188"/>
            </a:xfrm>
            <a:prstGeom prst="roundRect">
              <a:avLst>
                <a:gd name="adj" fmla="val 327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Components</a:t>
              </a:r>
              <a:endParaRPr lang="en-US" altLang="ko-KR" sz="1050" b="1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Components offered exclusively by SDT to add variety of functions to SDT hardware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A4180-3C38-BD4E-940E-521227872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3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7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11</a:t>
            </a:r>
            <a:r>
              <a:rPr lang="ko-KR" altLang="en-US" dirty="0"/>
              <a:t> 아크릴 부품의 홈에 너트를 넣고 </a:t>
            </a:r>
            <a:r>
              <a:rPr lang="en-US" altLang="ko-KR" dirty="0"/>
              <a:t>12mm </a:t>
            </a:r>
            <a:r>
              <a:rPr lang="ko-KR" altLang="en-US" dirty="0"/>
              <a:t>볼트로 결합한다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5C461-ED78-2541-A2B2-A12569EF4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43024"/>
            <a:ext cx="2816858" cy="3313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4F75B-76AF-6349-B85E-0F23BE095E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137420"/>
            <a:ext cx="4033507" cy="3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7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2165D-FDF2-0048-A60D-A869A83645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129308"/>
            <a:ext cx="7962021" cy="3456384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/>
              <a:t>좌우측 </a:t>
            </a:r>
            <a:r>
              <a:rPr lang="ko-KR" altLang="en-US" sz="4000" b="1" dirty="0" err="1" smtClean="0"/>
              <a:t>서보모터부</a:t>
            </a:r>
            <a:r>
              <a:rPr lang="ko-KR" altLang="en-US" sz="4000" b="1" dirty="0" smtClean="0"/>
              <a:t> </a:t>
            </a:r>
            <a:r>
              <a:rPr lang="ko-KR" altLang="en-US" sz="4000" b="1" dirty="0"/>
              <a:t>결합</a:t>
            </a:r>
            <a:r>
              <a:rPr lang="en-US" altLang="ko-KR" sz="4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97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8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15</a:t>
            </a:r>
            <a:r>
              <a:rPr lang="ko-KR" altLang="en-US" dirty="0"/>
              <a:t> 아크릴 부품의 홈에 너트를 끼운 후 </a:t>
            </a:r>
            <a:r>
              <a:rPr lang="en-US" altLang="ko-KR" dirty="0"/>
              <a:t>12mm </a:t>
            </a:r>
            <a:r>
              <a:rPr lang="ko-KR" altLang="en-US" dirty="0"/>
              <a:t>볼트로 </a:t>
            </a:r>
            <a:r>
              <a:rPr lang="en-US" altLang="ko-KR" dirty="0"/>
              <a:t>17</a:t>
            </a:r>
            <a:r>
              <a:rPr lang="ko-KR" altLang="en-US" dirty="0"/>
              <a:t>번에서 조립된 부품과 결합한다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10A9B-4CB3-BD43-9553-206DB7094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09483"/>
            <a:ext cx="2304256" cy="3253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76E55-11E6-BE4F-B1AA-55BA993B88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137420"/>
            <a:ext cx="4033507" cy="3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8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90C05-8001-2F44-AD07-842634DF0A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9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ko-KR" altLang="en-US" dirty="0"/>
              <a:t>너트를 끼운 후 </a:t>
            </a:r>
            <a:r>
              <a:rPr lang="en-US" altLang="ko-KR" dirty="0"/>
              <a:t>12mm</a:t>
            </a:r>
            <a:r>
              <a:rPr lang="ko-KR" altLang="en-US" dirty="0"/>
              <a:t> 볼트로 </a:t>
            </a:r>
            <a:r>
              <a:rPr lang="en-US" altLang="ko-KR" dirty="0"/>
              <a:t>11</a:t>
            </a:r>
            <a:r>
              <a:rPr lang="ko-KR" altLang="en-US" dirty="0"/>
              <a:t>번에서 조립된 부품과 결합한다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B8264-084D-8D48-8F7F-612DC04CD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14214"/>
            <a:ext cx="3024336" cy="325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10657F-5703-A14E-AE84-3B22E3F3D0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137420"/>
            <a:ext cx="4059232" cy="30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9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8A78C-F08C-3144-BB16-D43E96BD43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57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0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ko-KR" altLang="en-US" dirty="0"/>
              <a:t>너트 </a:t>
            </a:r>
            <a:r>
              <a:rPr lang="en-US" altLang="ko-KR" dirty="0"/>
              <a:t>2</a:t>
            </a:r>
            <a:r>
              <a:rPr lang="ko-KR" altLang="en-US" dirty="0"/>
              <a:t>개를 홈에 끼운 후 </a:t>
            </a:r>
            <a:r>
              <a:rPr lang="en-US" altLang="ko-KR" dirty="0"/>
              <a:t>12mm</a:t>
            </a:r>
            <a:r>
              <a:rPr lang="ko-KR" altLang="en-US" dirty="0"/>
              <a:t> 볼트로 결합하여 마무리한다 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68E53-51DE-9348-8359-E2BF960F71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3" y="2137421"/>
            <a:ext cx="4079666" cy="305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79816-CA4D-1643-99E1-ADEBE330A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893580"/>
            <a:ext cx="2880320" cy="336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1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0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41854-A06D-1245-9F6A-4D8DBA0986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2" y="1687830"/>
            <a:ext cx="4043897" cy="3032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6A9E3E-2BD4-8F4F-ACC5-E28FD8744C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1" y="1692006"/>
            <a:ext cx="4038329" cy="30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SDT Products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Boards and Modules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보드</a:t>
            </a:r>
            <a:r>
              <a:rPr lang="en-US" altLang="ko-KR" dirty="0"/>
              <a:t>: IoT </a:t>
            </a:r>
            <a:r>
              <a:rPr lang="ko-KR" altLang="en-US" dirty="0"/>
              <a:t>개발에 드는 시간과 비용을 줄일 수 있는 직관적이고 사용하기 쉬운 인터페이스를 가지고 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모듈</a:t>
            </a:r>
            <a:r>
              <a:rPr lang="en-US" altLang="ko-KR" dirty="0"/>
              <a:t>: </a:t>
            </a:r>
            <a:r>
              <a:rPr lang="ko-KR" altLang="en-US" dirty="0"/>
              <a:t>양산 시</a:t>
            </a:r>
            <a:r>
              <a:rPr lang="en-US" altLang="ko-KR" dirty="0"/>
              <a:t>, </a:t>
            </a:r>
            <a:r>
              <a:rPr lang="ko-KR" altLang="en-US" dirty="0"/>
              <a:t>최종 제품에 즉시 가져다 붙이기만 하면 되도록 </a:t>
            </a:r>
            <a:r>
              <a:rPr lang="en-US" altLang="ko-KR" dirty="0"/>
              <a:t>Shielding</a:t>
            </a:r>
            <a:r>
              <a:rPr lang="ko-KR" altLang="en-US" dirty="0"/>
              <a:t> 상태의 </a:t>
            </a:r>
            <a:r>
              <a:rPr lang="en-US" altLang="ko-KR" dirty="0"/>
              <a:t>Board</a:t>
            </a:r>
            <a:r>
              <a:rPr lang="ko-KR" altLang="en-US" dirty="0"/>
              <a:t>를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34149" y="2438128"/>
            <a:ext cx="7075701" cy="2232248"/>
            <a:chOff x="1187624" y="2353444"/>
            <a:chExt cx="5706210" cy="1800200"/>
          </a:xfrm>
        </p:grpSpPr>
        <p:pic>
          <p:nvPicPr>
            <p:cNvPr id="6" name="그림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417"/>
            <a:stretch/>
          </p:blipFill>
          <p:spPr>
            <a:xfrm>
              <a:off x="1187624" y="2353444"/>
              <a:ext cx="4487224" cy="1800200"/>
            </a:xfrm>
            <a:prstGeom prst="rect">
              <a:avLst/>
            </a:prstGeom>
            <a:ln cap="flat"/>
          </p:spPr>
        </p:pic>
        <p:pic>
          <p:nvPicPr>
            <p:cNvPr id="7" name="그림 6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82" r="74478"/>
            <a:stretch/>
          </p:blipFill>
          <p:spPr>
            <a:xfrm>
              <a:off x="5748571" y="2463892"/>
              <a:ext cx="1145263" cy="1689752"/>
            </a:xfrm>
            <a:prstGeom prst="rect">
              <a:avLst/>
            </a:prstGeom>
            <a:ln cap="flat"/>
          </p:spPr>
        </p:pic>
      </p:grpSp>
    </p:spTree>
    <p:extLst>
      <p:ext uri="{BB962C8B-B14F-4D97-AF65-F5344CB8AC3E}">
        <p14:creationId xmlns:p14="http://schemas.microsoft.com/office/powerpoint/2010/main" val="69214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129308"/>
            <a:ext cx="7962021" cy="3456384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 err="1"/>
              <a:t>베이스판에</a:t>
            </a:r>
            <a:r>
              <a:rPr lang="ko-KR" altLang="en-US" sz="4000" b="1" dirty="0"/>
              <a:t> 조립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53030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258269-0541-6341-8F47-3A73A8F6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42" y="1849388"/>
            <a:ext cx="2621697" cy="35112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20</a:t>
            </a:r>
            <a:r>
              <a:rPr lang="ko-KR" altLang="en-US" dirty="0"/>
              <a:t>번에서 조립된 부품을 </a:t>
            </a:r>
            <a:r>
              <a:rPr lang="ko-KR" altLang="en-US" dirty="0" err="1"/>
              <a:t>베이스판의</a:t>
            </a:r>
            <a:r>
              <a:rPr lang="ko-KR" altLang="en-US" dirty="0"/>
              <a:t> </a:t>
            </a:r>
            <a:r>
              <a:rPr lang="ko-KR" altLang="en-US" dirty="0" err="1"/>
              <a:t>서보모터에</a:t>
            </a:r>
            <a:r>
              <a:rPr lang="ko-KR" altLang="en-US" dirty="0"/>
              <a:t> 결합한 후 </a:t>
            </a:r>
            <a:r>
              <a:rPr lang="ko-KR" altLang="en-US" dirty="0" err="1"/>
              <a:t>서보축</a:t>
            </a:r>
            <a:r>
              <a:rPr lang="ko-KR" altLang="en-US" dirty="0"/>
              <a:t> </a:t>
            </a:r>
            <a:r>
              <a:rPr lang="ko-KR" altLang="en-US" dirty="0" err="1"/>
              <a:t>결합볼트로</a:t>
            </a:r>
            <a:r>
              <a:rPr lang="ko-KR" altLang="en-US" dirty="0"/>
              <a:t> 고정한다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2F6FE-E274-B243-9D9B-9D30A0037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0" y="2137420"/>
            <a:ext cx="4033507" cy="30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69B6A-40F8-9B4C-AA3B-0F73AD8C1D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8038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2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16</a:t>
            </a:r>
            <a:r>
              <a:rPr lang="ko-KR" altLang="en-US" dirty="0"/>
              <a:t> 아크릴 부품을 </a:t>
            </a:r>
            <a:r>
              <a:rPr lang="en-US" altLang="ko-KR" dirty="0"/>
              <a:t>6mm</a:t>
            </a:r>
            <a:r>
              <a:rPr lang="ko-KR" altLang="en-US" dirty="0"/>
              <a:t> 볼트 </a:t>
            </a:r>
            <a:r>
              <a:rPr lang="en-US" altLang="ko-KR" dirty="0"/>
              <a:t>2</a:t>
            </a:r>
            <a:r>
              <a:rPr lang="ko-KR" altLang="en-US" dirty="0"/>
              <a:t>개로 </a:t>
            </a: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ko-KR" altLang="en-US" dirty="0"/>
              <a:t> 결합한다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2F559-2A4F-B948-94F3-6CB137841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7420"/>
            <a:ext cx="4033507" cy="3025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C3E67-7CCA-6A45-B792-0439EAB43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87307"/>
            <a:ext cx="2952328" cy="35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2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2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8B054-BD02-4948-A11E-71B17E18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1684513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989" y="1129308"/>
            <a:ext cx="7962021" cy="3456384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 err="1"/>
              <a:t>팔꿈치부</a:t>
            </a:r>
            <a:r>
              <a:rPr lang="ko-KR" altLang="en-US" sz="4000" b="1" dirty="0"/>
              <a:t> 조립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4341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3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18,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아크릴 부품을 아래와 같이 결합한다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A762B-F529-064A-B862-17D2AF5173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71944"/>
            <a:ext cx="4032448" cy="3024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82771-2AFC-144F-B738-D0FFE7840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437" y="2174873"/>
            <a:ext cx="3824609" cy="259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7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3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2A35F-9004-2348-BB04-2AD6C99A0B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4"/>
            </a:pPr>
            <a:r>
              <a:rPr lang="ko-KR" altLang="en-US" dirty="0"/>
              <a:t>조립 과정</a:t>
            </a:r>
            <a:endParaRPr lang="en-US" altLang="ko-KR" dirty="0"/>
          </a:p>
          <a:p>
            <a:pPr marL="400047" lvl="1" indent="0">
              <a:lnSpc>
                <a:spcPct val="150000"/>
              </a:lnSpc>
              <a:buNone/>
            </a:pPr>
            <a:r>
              <a:rPr lang="en-US" altLang="ko-KR" dirty="0"/>
              <a:t>17</a:t>
            </a:r>
            <a:r>
              <a:rPr lang="ko-KR" altLang="en-US" dirty="0"/>
              <a:t> 아크릴 부품을 끼우고 </a:t>
            </a:r>
            <a:r>
              <a:rPr lang="en-US" altLang="ko-KR" dirty="0"/>
              <a:t>10mm </a:t>
            </a:r>
            <a:r>
              <a:rPr lang="ko-KR" altLang="en-US" dirty="0"/>
              <a:t>볼트</a:t>
            </a:r>
            <a:r>
              <a:rPr lang="en-US" altLang="ko-KR" dirty="0"/>
              <a:t>(1)</a:t>
            </a:r>
            <a:r>
              <a:rPr lang="ko-KR" altLang="en-US" dirty="0"/>
              <a:t>로 아래 두 곳을 </a:t>
            </a: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ko-KR" altLang="en-US" dirty="0"/>
              <a:t> 결합한다</a:t>
            </a:r>
            <a:r>
              <a:rPr lang="en-US" altLang="ko-KR" dirty="0"/>
              <a:t>.</a:t>
            </a:r>
            <a:r>
              <a:rPr lang="ko-KR" altLang="en-US" dirty="0"/>
              <a:t> 한 쪽에는 </a:t>
            </a:r>
            <a:r>
              <a:rPr lang="en-US" altLang="ko-KR" dirty="0"/>
              <a:t>20</a:t>
            </a:r>
            <a:r>
              <a:rPr lang="ko-KR" altLang="en-US" dirty="0"/>
              <a:t> 아크릴 부품</a:t>
            </a:r>
            <a:r>
              <a:rPr lang="en-US" altLang="ko-KR" dirty="0"/>
              <a:t>(</a:t>
            </a:r>
            <a:r>
              <a:rPr lang="ko-KR" altLang="en-US" dirty="0" err="1"/>
              <a:t>스페이서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가운데에 끼운다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상단부</a:t>
            </a:r>
            <a:r>
              <a:rPr lang="ko-KR" altLang="en-US" dirty="0"/>
              <a:t> 한 곳은 </a:t>
            </a:r>
            <a:r>
              <a:rPr lang="en-US" altLang="ko-KR" dirty="0"/>
              <a:t>6mm</a:t>
            </a:r>
            <a:r>
              <a:rPr lang="ko-KR" altLang="en-US" dirty="0"/>
              <a:t> 볼트</a:t>
            </a:r>
            <a:r>
              <a:rPr lang="en-US" altLang="ko-KR" dirty="0"/>
              <a:t>(5)</a:t>
            </a:r>
            <a:r>
              <a:rPr lang="ko-KR" altLang="en-US" dirty="0"/>
              <a:t>로 </a:t>
            </a:r>
            <a:r>
              <a:rPr lang="ko-KR" altLang="en-US" dirty="0">
                <a:solidFill>
                  <a:srgbClr val="FF0000"/>
                </a:solidFill>
              </a:rPr>
              <a:t>느슨하게</a:t>
            </a:r>
            <a:r>
              <a:rPr lang="ko-KR" altLang="en-US" dirty="0"/>
              <a:t> 결합한다</a:t>
            </a:r>
            <a:r>
              <a:rPr lang="en-US" altLang="ko-K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DB189-5C00-5D4D-9A1B-8EE7D90E01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137420"/>
            <a:ext cx="4050253" cy="3037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30DE8E-FEA6-474A-A53C-EF244E499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07704"/>
            <a:ext cx="3084243" cy="30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Assemble a Robotic 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4"/>
            </a:pPr>
            <a:r>
              <a:rPr lang="ko-KR" altLang="en-US" dirty="0"/>
              <a:t>조립 완료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C1E29-38B3-5740-9CBF-3091B76D6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57" y="1687830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0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사용자 지정 3">
      <a:majorFont>
        <a:latin typeface="Bahnschrift SemiBold SemiConden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46232</TotalTime>
  <Words>6468</Words>
  <Application>Microsoft Office PowerPoint</Application>
  <PresentationFormat>화면 슬라이드 쇼(16:10)</PresentationFormat>
  <Paragraphs>1350</Paragraphs>
  <Slides>171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171</vt:i4>
      </vt:variant>
    </vt:vector>
  </HeadingPairs>
  <TitlesOfParts>
    <vt:vector size="180" baseType="lpstr">
      <vt:lpstr>맑은 고딕</vt:lpstr>
      <vt:lpstr>Bahnschrift SemiBold SemiConden</vt:lpstr>
      <vt:lpstr>Nanum Gothic ExtraBold</vt:lpstr>
      <vt:lpstr>Arial</vt:lpstr>
      <vt:lpstr>Source Sans Pro</vt:lpstr>
      <vt:lpstr>Courier New</vt:lpstr>
      <vt:lpstr>Nanum Gothic</vt:lpstr>
      <vt:lpstr>DIN Condensed</vt:lpstr>
      <vt:lpstr>Office 테마</vt:lpstr>
      <vt:lpstr>주식회사 시그마델타테크놀로지  |  박희정 엔지니어</vt:lpstr>
      <vt:lpstr>Contents (1st day)</vt:lpstr>
      <vt:lpstr>Mbed OS</vt:lpstr>
      <vt:lpstr>Mbed OS</vt:lpstr>
      <vt:lpstr>Mbed OS</vt:lpstr>
      <vt:lpstr>Mbed OS</vt:lpstr>
      <vt:lpstr>Mbed OS</vt:lpstr>
      <vt:lpstr>SDT Products</vt:lpstr>
      <vt:lpstr>SDT Products</vt:lpstr>
      <vt:lpstr>SDT Products</vt:lpstr>
      <vt:lpstr>SDT Products</vt:lpstr>
      <vt:lpstr>SDT Products</vt:lpstr>
      <vt:lpstr>SDT Products</vt:lpstr>
      <vt:lpstr>SDT Products</vt:lpstr>
      <vt:lpstr>SDT Products</vt:lpstr>
      <vt:lpstr>SDT Products</vt:lpstr>
      <vt:lpstr>SDT Products</vt:lpstr>
      <vt:lpstr>SDT Products</vt:lpstr>
      <vt:lpstr>SDT Products</vt:lpstr>
      <vt:lpstr>SDT Products</vt:lpstr>
      <vt:lpstr>SDT Products</vt:lpstr>
      <vt:lpstr>Make a New Project or Import an Existing Project</vt:lpstr>
      <vt:lpstr>Make a New Project or Import an Existing Project</vt:lpstr>
      <vt:lpstr>Make a New Project or Import an Existing Project</vt:lpstr>
      <vt:lpstr>Make a New Project or Import an Existing Project</vt:lpstr>
      <vt:lpstr>Make a New Project or Import an Existing Project</vt:lpstr>
      <vt:lpstr>Compile, Download, and Run a Source Code</vt:lpstr>
      <vt:lpstr>Compile, Download, and Run a Source Code</vt:lpstr>
      <vt:lpstr>Compile, Download, and Run a Source Code</vt:lpstr>
      <vt:lpstr>Compile, Download, and Run a Source Code</vt:lpstr>
      <vt:lpstr>Tools</vt:lpstr>
      <vt:lpstr>Tools</vt:lpstr>
      <vt:lpstr>Tools</vt:lpstr>
      <vt:lpstr>Tools</vt:lpstr>
      <vt:lpstr>Servo Motor</vt:lpstr>
      <vt:lpstr>Servo Motor</vt:lpstr>
      <vt:lpstr>Servo Motor</vt:lpstr>
      <vt:lpstr>Servo Motor</vt:lpstr>
      <vt:lpstr>Servo Motor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Assemble a Robotic Arm</vt:lpstr>
      <vt:lpstr>Pinout</vt:lpstr>
      <vt:lpstr>Control a Robotic Arm</vt:lpstr>
      <vt:lpstr>Control a Robotic Arm</vt:lpstr>
      <vt:lpstr>Control a Robotic Arm</vt:lpstr>
      <vt:lpstr>Control a Robotic Arm</vt:lpstr>
      <vt:lpstr>Control a Robotic Arm</vt:lpstr>
      <vt:lpstr>Control a Robotic Arm</vt:lpstr>
      <vt:lpstr>Control a Robotic Arm</vt:lpstr>
      <vt:lpstr>PowerPoint 프레젠테이션</vt:lpstr>
      <vt:lpstr>Contents (2nd day)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(Bluetooth Low Energy)</vt:lpstr>
      <vt:lpstr>BLE API of Mbed OS</vt:lpstr>
      <vt:lpstr>BLE API of Mbed OS</vt:lpstr>
      <vt:lpstr>BLE API of Mbed OS</vt:lpstr>
      <vt:lpstr>BLE API of Mbed OS</vt:lpstr>
      <vt:lpstr>BLE API of Mbed OS</vt:lpstr>
      <vt:lpstr>BLE API of Mbed OS</vt:lpstr>
      <vt:lpstr>BLE API of Mbed OS</vt:lpstr>
      <vt:lpstr>SDT Products</vt:lpstr>
      <vt:lpstr>Mobile App Installation and Usage </vt:lpstr>
      <vt:lpstr>Mobile App Installation and Usage</vt:lpstr>
      <vt:lpstr>Mobile App Installation and Usage</vt:lpstr>
      <vt:lpstr>Mobile App Installation and Usage</vt:lpstr>
      <vt:lpstr>iBeacon Test with Mobile App</vt:lpstr>
      <vt:lpstr>iBeacon Test with Mobile App</vt:lpstr>
      <vt:lpstr>iBeacon Test with Mobile App</vt:lpstr>
      <vt:lpstr>iBeacon Test with Mobile App</vt:lpstr>
      <vt:lpstr>iBeacon Test with Mobile App</vt:lpstr>
      <vt:lpstr>iBeacon Test with Mobile App</vt:lpstr>
      <vt:lpstr>iBeacon Test with Mobile App</vt:lpstr>
      <vt:lpstr>iBeacon Test with Mobile App</vt:lpstr>
      <vt:lpstr>BLE UART Test with Mobile App</vt:lpstr>
      <vt:lpstr>BLE UART Test with Mobile App</vt:lpstr>
      <vt:lpstr>BLE UART Test with Mobile App</vt:lpstr>
      <vt:lpstr>BLE UART Test with Mobile App</vt:lpstr>
      <vt:lpstr>BLE UART Test with Mobile App</vt:lpstr>
      <vt:lpstr>BLE UART Test with Mobile App</vt:lpstr>
      <vt:lpstr>BLE UART Test with Mobile App</vt:lpstr>
      <vt:lpstr>BLE UART Test with Mobile App</vt:lpstr>
      <vt:lpstr>Pinout</vt:lpstr>
      <vt:lpstr>Pinout</vt:lpstr>
      <vt:lpstr>Pinout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User</cp:lastModifiedBy>
  <cp:revision>745</cp:revision>
  <cp:lastPrinted>2018-06-20T08:31:15Z</cp:lastPrinted>
  <dcterms:created xsi:type="dcterms:W3CDTF">2018-02-22T04:00:28Z</dcterms:created>
  <dcterms:modified xsi:type="dcterms:W3CDTF">2018-12-11T01:38:32Z</dcterms:modified>
</cp:coreProperties>
</file>